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322" r:id="rId5"/>
    <p:sldId id="323" r:id="rId6"/>
    <p:sldId id="324" r:id="rId7"/>
    <p:sldId id="325" r:id="rId8"/>
    <p:sldId id="326" r:id="rId9"/>
    <p:sldId id="327" r:id="rId10"/>
    <p:sldId id="328" r:id="rId11"/>
    <p:sldId id="260" r:id="rId12"/>
    <p:sldId id="261" r:id="rId13"/>
    <p:sldId id="262" r:id="rId14"/>
    <p:sldId id="263" r:id="rId15"/>
    <p:sldId id="264" r:id="rId16"/>
    <p:sldId id="265" r:id="rId17"/>
    <p:sldId id="286"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7" r:id="rId39"/>
    <p:sldId id="288" r:id="rId40"/>
    <p:sldId id="289" r:id="rId41"/>
    <p:sldId id="290" r:id="rId42"/>
    <p:sldId id="291" r:id="rId43"/>
    <p:sldId id="292" r:id="rId44"/>
    <p:sldId id="308" r:id="rId45"/>
    <p:sldId id="293" r:id="rId46"/>
    <p:sldId id="294" r:id="rId47"/>
    <p:sldId id="295" r:id="rId48"/>
    <p:sldId id="296" r:id="rId49"/>
    <p:sldId id="297" r:id="rId50"/>
    <p:sldId id="298" r:id="rId51"/>
    <p:sldId id="299" r:id="rId52"/>
    <p:sldId id="300" r:id="rId53"/>
    <p:sldId id="301" r:id="rId54"/>
    <p:sldId id="302" r:id="rId55"/>
    <p:sldId id="303" r:id="rId56"/>
    <p:sldId id="313" r:id="rId57"/>
    <p:sldId id="307" r:id="rId58"/>
    <p:sldId id="310" r:id="rId59"/>
    <p:sldId id="311" r:id="rId60"/>
    <p:sldId id="312" r:id="rId61"/>
    <p:sldId id="315" r:id="rId62"/>
    <p:sldId id="314" r:id="rId63"/>
    <p:sldId id="316" r:id="rId64"/>
    <p:sldId id="317" r:id="rId65"/>
    <p:sldId id="318" r:id="rId66"/>
    <p:sldId id="319" r:id="rId67"/>
    <p:sldId id="320" r:id="rId68"/>
    <p:sldId id="321" r:id="rId69"/>
    <p:sldId id="305" r:id="rId70"/>
    <p:sldId id="336" r:id="rId71"/>
    <p:sldId id="335" r:id="rId72"/>
    <p:sldId id="332" r:id="rId73"/>
    <p:sldId id="329" r:id="rId74"/>
    <p:sldId id="330" r:id="rId75"/>
    <p:sldId id="331" r:id="rId76"/>
    <p:sldId id="334" r:id="rId77"/>
    <p:sldId id="333" r:id="rId78"/>
    <p:sldId id="337" r:id="rId79"/>
    <p:sldId id="304" r:id="rId80"/>
    <p:sldId id="306" r:id="rId81"/>
    <p:sldId id="309" r:id="rId8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06" autoAdjust="0"/>
    <p:restoredTop sz="94660"/>
  </p:normalViewPr>
  <p:slideViewPr>
    <p:cSldViewPr snapToGrid="0">
      <p:cViewPr varScale="1">
        <p:scale>
          <a:sx n="74" d="100"/>
          <a:sy n="74" d="100"/>
        </p:scale>
        <p:origin x="60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5FE283-E228-47E2-9DB6-CEA11648D32D}" type="datetimeFigureOut">
              <a:rPr lang="en-AU" smtClean="0"/>
              <a:t>6/10/2021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2825895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5FE283-E228-47E2-9DB6-CEA11648D32D}" type="datetimeFigureOut">
              <a:rPr lang="en-AU" smtClean="0"/>
              <a:t>6/10/2021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3029298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5FE283-E228-47E2-9DB6-CEA11648D32D}" type="datetimeFigureOut">
              <a:rPr lang="en-AU" smtClean="0"/>
              <a:t>6/10/2021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3026567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5FE283-E228-47E2-9DB6-CEA11648D32D}" type="datetimeFigureOut">
              <a:rPr lang="en-AU" smtClean="0"/>
              <a:t>6/10/2021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98005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5FE283-E228-47E2-9DB6-CEA11648D32D}" type="datetimeFigureOut">
              <a:rPr lang="en-AU" smtClean="0"/>
              <a:t>6/10/2021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2814057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5FE283-E228-47E2-9DB6-CEA11648D32D}" type="datetimeFigureOut">
              <a:rPr lang="en-AU" smtClean="0"/>
              <a:t>6/10/2021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3179309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5FE283-E228-47E2-9DB6-CEA11648D32D}" type="datetimeFigureOut">
              <a:rPr lang="en-AU" smtClean="0"/>
              <a:t>6/10/2021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343688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5FE283-E228-47E2-9DB6-CEA11648D32D}" type="datetimeFigureOut">
              <a:rPr lang="en-AU" smtClean="0"/>
              <a:t>6/10/2021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3886392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5FE283-E228-47E2-9DB6-CEA11648D32D}" type="datetimeFigureOut">
              <a:rPr lang="en-AU" smtClean="0"/>
              <a:t>6/10/2021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295727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5FE283-E228-47E2-9DB6-CEA11648D32D}" type="datetimeFigureOut">
              <a:rPr lang="en-AU" smtClean="0"/>
              <a:t>6/10/2021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3962222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5FE283-E228-47E2-9DB6-CEA11648D32D}" type="datetimeFigureOut">
              <a:rPr lang="en-AU" smtClean="0"/>
              <a:t>6/10/2021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4C22FF8-4D49-4382-AC9F-9F5CC679B9A2}" type="slidenum">
              <a:rPr lang="en-AU" smtClean="0"/>
              <a:t>‹#›</a:t>
            </a:fld>
            <a:endParaRPr lang="en-AU"/>
          </a:p>
        </p:txBody>
      </p:sp>
    </p:spTree>
    <p:extLst>
      <p:ext uri="{BB962C8B-B14F-4D97-AF65-F5344CB8AC3E}">
        <p14:creationId xmlns:p14="http://schemas.microsoft.com/office/powerpoint/2010/main" val="694096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5FE283-E228-47E2-9DB6-CEA11648D32D}" type="datetimeFigureOut">
              <a:rPr lang="en-AU" smtClean="0"/>
              <a:t>6/10/2021</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C22FF8-4D49-4382-AC9F-9F5CC679B9A2}" type="slidenum">
              <a:rPr lang="en-AU" smtClean="0"/>
              <a:t>‹#›</a:t>
            </a:fld>
            <a:endParaRPr lang="en-AU"/>
          </a:p>
        </p:txBody>
      </p:sp>
    </p:spTree>
    <p:extLst>
      <p:ext uri="{BB962C8B-B14F-4D97-AF65-F5344CB8AC3E}">
        <p14:creationId xmlns:p14="http://schemas.microsoft.com/office/powerpoint/2010/main" val="37780459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j17NYcH-k2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29D520-A59B-4E8C-8DD8-C8BA8C938927}"/>
              </a:ext>
            </a:extLst>
          </p:cNvPr>
          <p:cNvSpPr>
            <a:spLocks noGrp="1"/>
          </p:cNvSpPr>
          <p:nvPr>
            <p:ph type="ctrTitle"/>
          </p:nvPr>
        </p:nvSpPr>
        <p:spPr/>
        <p:txBody>
          <a:bodyPr/>
          <a:lstStyle/>
          <a:p>
            <a:r>
              <a:rPr lang="en-AU" dirty="0"/>
              <a:t>Orchids in my Corner of the World</a:t>
            </a:r>
          </a:p>
        </p:txBody>
      </p:sp>
      <p:sp>
        <p:nvSpPr>
          <p:cNvPr id="3" name="Subtitle 2">
            <a:extLst>
              <a:ext uri="{FF2B5EF4-FFF2-40B4-BE49-F238E27FC236}">
                <a16:creationId xmlns="" xmlns:a16="http://schemas.microsoft.com/office/drawing/2014/main" id="{68BF7404-6F0C-4F64-B3D0-1365CF7B7BE3}"/>
              </a:ext>
            </a:extLst>
          </p:cNvPr>
          <p:cNvSpPr>
            <a:spLocks noGrp="1"/>
          </p:cNvSpPr>
          <p:nvPr>
            <p:ph type="subTitle" idx="1"/>
          </p:nvPr>
        </p:nvSpPr>
        <p:spPr/>
        <p:txBody>
          <a:bodyPr/>
          <a:lstStyle/>
          <a:p>
            <a:r>
              <a:rPr lang="en-AU" dirty="0"/>
              <a:t>Sutherland Shire during lockdown 2021</a:t>
            </a:r>
          </a:p>
        </p:txBody>
      </p:sp>
      <p:sp>
        <p:nvSpPr>
          <p:cNvPr id="4" name="TextBox 3">
            <a:extLst>
              <a:ext uri="{FF2B5EF4-FFF2-40B4-BE49-F238E27FC236}">
                <a16:creationId xmlns="" xmlns:a16="http://schemas.microsoft.com/office/drawing/2014/main" id="{A04B0E47-E4FF-49E9-A6FB-B02E16A11578}"/>
              </a:ext>
            </a:extLst>
          </p:cNvPr>
          <p:cNvSpPr txBox="1"/>
          <p:nvPr/>
        </p:nvSpPr>
        <p:spPr>
          <a:xfrm>
            <a:off x="619124" y="4524375"/>
            <a:ext cx="4048125" cy="2308324"/>
          </a:xfrm>
          <a:prstGeom prst="rect">
            <a:avLst/>
          </a:prstGeom>
          <a:noFill/>
        </p:spPr>
        <p:txBody>
          <a:bodyPr wrap="square" rtlCol="0">
            <a:spAutoFit/>
          </a:bodyPr>
          <a:lstStyle/>
          <a:p>
            <a:r>
              <a:rPr lang="en-AU" dirty="0"/>
              <a:t>These photos were all taken by Brian Everingham, appear in sequence through our lockdown, were all within the Sutherland Shire LGA (except for the slides 50-52, which show what’s to come.. They were taken in 2020. </a:t>
            </a:r>
          </a:p>
          <a:p>
            <a:endParaRPr lang="en-AU" dirty="0"/>
          </a:p>
          <a:p>
            <a:endParaRPr lang="en-AU" dirty="0"/>
          </a:p>
        </p:txBody>
      </p:sp>
      <p:sp>
        <p:nvSpPr>
          <p:cNvPr id="5" name="TextBox 4">
            <a:extLst>
              <a:ext uri="{FF2B5EF4-FFF2-40B4-BE49-F238E27FC236}">
                <a16:creationId xmlns="" xmlns:a16="http://schemas.microsoft.com/office/drawing/2014/main" id="{D9BB5E7C-DAF5-4D48-B026-6315699A8778}"/>
              </a:ext>
            </a:extLst>
          </p:cNvPr>
          <p:cNvSpPr txBox="1"/>
          <p:nvPr/>
        </p:nvSpPr>
        <p:spPr>
          <a:xfrm>
            <a:off x="8601075" y="3971925"/>
            <a:ext cx="2971801" cy="2585323"/>
          </a:xfrm>
          <a:prstGeom prst="rect">
            <a:avLst/>
          </a:prstGeom>
          <a:noFill/>
        </p:spPr>
        <p:txBody>
          <a:bodyPr wrap="square" rtlCol="0">
            <a:spAutoFit/>
          </a:bodyPr>
          <a:lstStyle/>
          <a:p>
            <a:r>
              <a:rPr lang="en-AU" dirty="0"/>
              <a:t>With thanks to the many experts in the Australian Native Orchid Facebook page who helped teach me so much in the course of the past two years… special thanks to Lachlan Copeland, Greg Steenbeeke and Mark Carrington </a:t>
            </a:r>
          </a:p>
        </p:txBody>
      </p:sp>
    </p:spTree>
    <p:extLst>
      <p:ext uri="{BB962C8B-B14F-4D97-AF65-F5344CB8AC3E}">
        <p14:creationId xmlns:p14="http://schemas.microsoft.com/office/powerpoint/2010/main" val="42066388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C732184B-3993-486F-B4E6-0A69AE1DD4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 xmlns:a16="http://schemas.microsoft.com/office/drawing/2014/main" id="{B2DC5B5E-3569-488E-AAE0-47E43416E732}"/>
              </a:ext>
            </a:extLst>
          </p:cNvPr>
          <p:cNvSpPr txBox="1"/>
          <p:nvPr/>
        </p:nvSpPr>
        <p:spPr>
          <a:xfrm>
            <a:off x="8358188" y="4700588"/>
            <a:ext cx="3833812" cy="1754326"/>
          </a:xfrm>
          <a:prstGeom prst="rect">
            <a:avLst/>
          </a:prstGeom>
          <a:noFill/>
        </p:spPr>
        <p:txBody>
          <a:bodyPr wrap="square" rtlCol="0">
            <a:spAutoFit/>
          </a:bodyPr>
          <a:lstStyle/>
          <a:p>
            <a:pPr algn="ctr"/>
            <a:r>
              <a:rPr lang="en-AU" dirty="0"/>
              <a:t>May 2021 – the Black Bootlace orchid reaches for the tree trunk</a:t>
            </a:r>
          </a:p>
          <a:p>
            <a:pPr algn="ctr"/>
            <a:endParaRPr lang="en-AU" dirty="0"/>
          </a:p>
          <a:p>
            <a:pPr algn="ctr"/>
            <a:r>
              <a:rPr lang="en-AU" dirty="0"/>
              <a:t>Woronora Cemetery</a:t>
            </a:r>
          </a:p>
          <a:p>
            <a:pPr algn="ctr"/>
            <a:endParaRPr lang="en-AU" dirty="0"/>
          </a:p>
          <a:p>
            <a:pPr algn="ctr"/>
            <a:r>
              <a:rPr lang="en-AU" i="1" dirty="0"/>
              <a:t>Erythrorchis cassythoides</a:t>
            </a:r>
          </a:p>
        </p:txBody>
      </p:sp>
    </p:spTree>
    <p:extLst>
      <p:ext uri="{BB962C8B-B14F-4D97-AF65-F5344CB8AC3E}">
        <p14:creationId xmlns:p14="http://schemas.microsoft.com/office/powerpoint/2010/main" val="3254003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D1F9734A-00F6-4C3F-9D3D-42F55B90E4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25" y="0"/>
            <a:ext cx="12030075" cy="6858000"/>
          </a:xfrm>
          <a:prstGeom prst="rect">
            <a:avLst/>
          </a:prstGeom>
        </p:spPr>
      </p:pic>
      <p:sp>
        <p:nvSpPr>
          <p:cNvPr id="4" name="TextBox 3">
            <a:extLst>
              <a:ext uri="{FF2B5EF4-FFF2-40B4-BE49-F238E27FC236}">
                <a16:creationId xmlns="" xmlns:a16="http://schemas.microsoft.com/office/drawing/2014/main" id="{10B615B8-A916-4487-A8BD-70AF82508128}"/>
              </a:ext>
            </a:extLst>
          </p:cNvPr>
          <p:cNvSpPr txBox="1"/>
          <p:nvPr/>
        </p:nvSpPr>
        <p:spPr>
          <a:xfrm>
            <a:off x="7077075" y="561975"/>
            <a:ext cx="4381500" cy="923330"/>
          </a:xfrm>
          <a:prstGeom prst="rect">
            <a:avLst/>
          </a:prstGeom>
          <a:noFill/>
        </p:spPr>
        <p:txBody>
          <a:bodyPr wrap="square" rtlCol="0">
            <a:spAutoFit/>
          </a:bodyPr>
          <a:lstStyle/>
          <a:p>
            <a:pPr algn="ctr"/>
            <a:r>
              <a:rPr lang="en-AU" i="1" dirty="0"/>
              <a:t>Acianthus fornicatus </a:t>
            </a:r>
            <a:r>
              <a:rPr lang="en-AU" dirty="0"/>
              <a:t>– Kamay-Botany Bay NP</a:t>
            </a:r>
          </a:p>
          <a:p>
            <a:pPr algn="ctr"/>
            <a:endParaRPr lang="en-AU" dirty="0"/>
          </a:p>
          <a:p>
            <a:pPr algn="ctr"/>
            <a:r>
              <a:rPr lang="en-AU" dirty="0"/>
              <a:t>May 2021</a:t>
            </a:r>
          </a:p>
        </p:txBody>
      </p:sp>
    </p:spTree>
    <p:extLst>
      <p:ext uri="{BB962C8B-B14F-4D97-AF65-F5344CB8AC3E}">
        <p14:creationId xmlns:p14="http://schemas.microsoft.com/office/powerpoint/2010/main" val="11554127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793931-ACFC-4670-A978-B19DE6C6AC9A}"/>
              </a:ext>
            </a:extLst>
          </p:cNvPr>
          <p:cNvSpPr>
            <a:spLocks noGrp="1"/>
          </p:cNvSpPr>
          <p:nvPr>
            <p:ph type="title"/>
          </p:nvPr>
        </p:nvSpPr>
        <p:spPr/>
        <p:txBody>
          <a:bodyPr/>
          <a:lstStyle/>
          <a:p>
            <a:pPr algn="ctr"/>
            <a:r>
              <a:rPr lang="en-AU" dirty="0"/>
              <a:t>So What is an Orchid?</a:t>
            </a:r>
          </a:p>
        </p:txBody>
      </p:sp>
      <p:sp>
        <p:nvSpPr>
          <p:cNvPr id="3" name="Content Placeholder 2">
            <a:extLst>
              <a:ext uri="{FF2B5EF4-FFF2-40B4-BE49-F238E27FC236}">
                <a16:creationId xmlns="" xmlns:a16="http://schemas.microsoft.com/office/drawing/2014/main" id="{AD58EAE5-6B03-416F-9839-20A593AB7FD6}"/>
              </a:ext>
            </a:extLst>
          </p:cNvPr>
          <p:cNvSpPr>
            <a:spLocks noGrp="1"/>
          </p:cNvSpPr>
          <p:nvPr>
            <p:ph idx="1"/>
          </p:nvPr>
        </p:nvSpPr>
        <p:spPr/>
        <p:txBody>
          <a:bodyPr>
            <a:normAutofit lnSpcReduction="10000"/>
          </a:bodyPr>
          <a:lstStyle/>
          <a:p>
            <a:r>
              <a:rPr lang="en-AU" dirty="0"/>
              <a:t>You may notice they come in all shapes, sizes and colours</a:t>
            </a:r>
          </a:p>
          <a:p>
            <a:r>
              <a:rPr lang="en-AU" dirty="0"/>
              <a:t>There are about 30,000 species worldwide but taxonomy is changing all the time and take that figure with a grain of salt</a:t>
            </a:r>
          </a:p>
          <a:p>
            <a:r>
              <a:rPr lang="en-AU" dirty="0"/>
              <a:t>They are divided into more than 750 genera</a:t>
            </a:r>
          </a:p>
          <a:p>
            <a:r>
              <a:rPr lang="en-AU" dirty="0"/>
              <a:t>The one common characteristic is apparently </a:t>
            </a:r>
            <a:r>
              <a:rPr lang="en-GB" dirty="0"/>
              <a:t>the fusion of the male portion of the flower (stamen) and female portion (pistil) into one structure called the column—often visible protruding from the centre.</a:t>
            </a:r>
          </a:p>
          <a:p>
            <a:r>
              <a:rPr lang="en-GB" dirty="0"/>
              <a:t> The flower has bilateral symmetry (ie  two roughly mirror image left and right halves)</a:t>
            </a:r>
            <a:endParaRPr lang="en-AU" dirty="0"/>
          </a:p>
        </p:txBody>
      </p:sp>
    </p:spTree>
    <p:extLst>
      <p:ext uri="{BB962C8B-B14F-4D97-AF65-F5344CB8AC3E}">
        <p14:creationId xmlns:p14="http://schemas.microsoft.com/office/powerpoint/2010/main" val="17320701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2800D-F562-4DE7-BEEA-D4177BC26989}"/>
              </a:ext>
            </a:extLst>
          </p:cNvPr>
          <p:cNvSpPr>
            <a:spLocks noGrp="1"/>
          </p:cNvSpPr>
          <p:nvPr>
            <p:ph type="title"/>
          </p:nvPr>
        </p:nvSpPr>
        <p:spPr>
          <a:xfrm>
            <a:off x="838200" y="168677"/>
            <a:ext cx="10515600" cy="1216240"/>
          </a:xfrm>
        </p:spPr>
        <p:txBody>
          <a:bodyPr/>
          <a:lstStyle/>
          <a:p>
            <a:pPr algn="ctr"/>
            <a:r>
              <a:rPr lang="en-GB" dirty="0"/>
              <a:t>So What is an Orchid 2?</a:t>
            </a:r>
            <a:endParaRPr lang="en-AU" dirty="0"/>
          </a:p>
        </p:txBody>
      </p:sp>
      <p:sp>
        <p:nvSpPr>
          <p:cNvPr id="3" name="Content Placeholder 2">
            <a:extLst>
              <a:ext uri="{FF2B5EF4-FFF2-40B4-BE49-F238E27FC236}">
                <a16:creationId xmlns="" xmlns:a16="http://schemas.microsoft.com/office/drawing/2014/main" id="{062E9B01-CB26-4AD2-BCA8-90429CF338F9}"/>
              </a:ext>
            </a:extLst>
          </p:cNvPr>
          <p:cNvSpPr>
            <a:spLocks noGrp="1"/>
          </p:cNvSpPr>
          <p:nvPr>
            <p:ph idx="1"/>
          </p:nvPr>
        </p:nvSpPr>
        <p:spPr>
          <a:xfrm>
            <a:off x="838200" y="1384917"/>
            <a:ext cx="10515600" cy="4792046"/>
          </a:xfrm>
        </p:spPr>
        <p:txBody>
          <a:bodyPr/>
          <a:lstStyle/>
          <a:p>
            <a:r>
              <a:rPr lang="en-GB" dirty="0"/>
              <a:t>The flower of a typical plant in the orchid family </a:t>
            </a:r>
            <a:r>
              <a:rPr lang="en-GB" dirty="0" err="1"/>
              <a:t>Orchidaceae</a:t>
            </a:r>
            <a:r>
              <a:rPr lang="en-GB" dirty="0"/>
              <a:t> has three sepals and three petals. </a:t>
            </a:r>
          </a:p>
          <a:p>
            <a:r>
              <a:rPr lang="en-GB" dirty="0"/>
              <a:t>One petal, called the labellum, "lip" or "tongue", is typically quite different from the other two. It usually functions to attract an insect pollinator.</a:t>
            </a:r>
          </a:p>
          <a:p>
            <a:r>
              <a:rPr lang="en-GB" dirty="0"/>
              <a:t>Charles Darwin suggested that having the labellum on the lower part of the flower aids pollination by providing a landing place for visiting insects</a:t>
            </a:r>
          </a:p>
          <a:p>
            <a:r>
              <a:rPr lang="en-GB" dirty="0"/>
              <a:t>All orchids are perennial herbs that lack any permanent woody structure.</a:t>
            </a:r>
          </a:p>
          <a:p>
            <a:endParaRPr lang="en-AU" dirty="0"/>
          </a:p>
        </p:txBody>
      </p:sp>
    </p:spTree>
    <p:extLst>
      <p:ext uri="{BB962C8B-B14F-4D97-AF65-F5344CB8AC3E}">
        <p14:creationId xmlns:p14="http://schemas.microsoft.com/office/powerpoint/2010/main" val="1164186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B9C562-624F-41B9-A746-B6EB39B22486}"/>
              </a:ext>
            </a:extLst>
          </p:cNvPr>
          <p:cNvSpPr>
            <a:spLocks noGrp="1"/>
          </p:cNvSpPr>
          <p:nvPr>
            <p:ph type="title"/>
          </p:nvPr>
        </p:nvSpPr>
        <p:spPr/>
        <p:txBody>
          <a:bodyPr/>
          <a:lstStyle/>
          <a:p>
            <a:pPr algn="ctr"/>
            <a:r>
              <a:rPr lang="en-AU" dirty="0"/>
              <a:t>So What is an Orchid 3?</a:t>
            </a:r>
          </a:p>
        </p:txBody>
      </p:sp>
      <p:sp>
        <p:nvSpPr>
          <p:cNvPr id="3" name="Content Placeholder 2">
            <a:extLst>
              <a:ext uri="{FF2B5EF4-FFF2-40B4-BE49-F238E27FC236}">
                <a16:creationId xmlns="" xmlns:a16="http://schemas.microsoft.com/office/drawing/2014/main" id="{E56BEECF-CD9C-43BF-8AF6-AA7F08DBD657}"/>
              </a:ext>
            </a:extLst>
          </p:cNvPr>
          <p:cNvSpPr>
            <a:spLocks noGrp="1"/>
          </p:cNvSpPr>
          <p:nvPr>
            <p:ph idx="1"/>
          </p:nvPr>
        </p:nvSpPr>
        <p:spPr/>
        <p:txBody>
          <a:bodyPr/>
          <a:lstStyle/>
          <a:p>
            <a:r>
              <a:rPr lang="en-AU" dirty="0"/>
              <a:t>Orchids can be terrestrial or epiphytic</a:t>
            </a:r>
          </a:p>
          <a:p>
            <a:r>
              <a:rPr lang="en-GB" dirty="0"/>
              <a:t>Some orchids have single flowers, but most have a racemose inflorescence, sometimes with a large number of flowers. </a:t>
            </a:r>
          </a:p>
          <a:p>
            <a:r>
              <a:rPr lang="en-GB" dirty="0"/>
              <a:t>And some of their behaviours in attracting pollinators borders on the outright kinky</a:t>
            </a:r>
          </a:p>
          <a:p>
            <a:r>
              <a:rPr lang="en-GB" dirty="0"/>
              <a:t>But why not just head to this YouTube video on he anatomy of an orchid flower: </a:t>
            </a:r>
            <a:r>
              <a:rPr lang="en-GB" dirty="0">
                <a:hlinkClick r:id="rId2"/>
              </a:rPr>
              <a:t>https://www.youtube.com/watch?v=j17NYcH-k20</a:t>
            </a:r>
            <a:endParaRPr lang="en-GB" dirty="0"/>
          </a:p>
          <a:p>
            <a:endParaRPr lang="en-AU" dirty="0"/>
          </a:p>
        </p:txBody>
      </p:sp>
    </p:spTree>
    <p:extLst>
      <p:ext uri="{BB962C8B-B14F-4D97-AF65-F5344CB8AC3E}">
        <p14:creationId xmlns:p14="http://schemas.microsoft.com/office/powerpoint/2010/main" val="1907365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1AE7AFC-E1A6-41FE-AC64-81FD87CD63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875" y="1285875"/>
            <a:ext cx="8096250" cy="4286250"/>
          </a:xfrm>
          <a:prstGeom prst="rect">
            <a:avLst/>
          </a:prstGeom>
        </p:spPr>
      </p:pic>
      <p:sp>
        <p:nvSpPr>
          <p:cNvPr id="4" name="TextBox 3">
            <a:extLst>
              <a:ext uri="{FF2B5EF4-FFF2-40B4-BE49-F238E27FC236}">
                <a16:creationId xmlns="" xmlns:a16="http://schemas.microsoft.com/office/drawing/2014/main" id="{856C04C4-4504-4E0C-9612-60F1D09D8E11}"/>
              </a:ext>
            </a:extLst>
          </p:cNvPr>
          <p:cNvSpPr txBox="1"/>
          <p:nvPr/>
        </p:nvSpPr>
        <p:spPr>
          <a:xfrm>
            <a:off x="2166151" y="5724767"/>
            <a:ext cx="7977974" cy="646331"/>
          </a:xfrm>
          <a:prstGeom prst="rect">
            <a:avLst/>
          </a:prstGeom>
          <a:noFill/>
        </p:spPr>
        <p:txBody>
          <a:bodyPr wrap="square" rtlCol="0">
            <a:spAutoFit/>
          </a:bodyPr>
          <a:lstStyle/>
          <a:p>
            <a:pPr algn="ctr"/>
            <a:r>
              <a:rPr lang="en-AU" dirty="0"/>
              <a:t>https://www.researchgate.net/figure/The-prominent-parts-of-an-orchid-flower_fig1_220868910</a:t>
            </a:r>
          </a:p>
        </p:txBody>
      </p:sp>
    </p:spTree>
    <p:extLst>
      <p:ext uri="{BB962C8B-B14F-4D97-AF65-F5344CB8AC3E}">
        <p14:creationId xmlns:p14="http://schemas.microsoft.com/office/powerpoint/2010/main" val="40052221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FA0F89E-CA58-42F9-8B3B-E7A46991AD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797" y="222080"/>
            <a:ext cx="5372100" cy="6200775"/>
          </a:xfrm>
          <a:prstGeom prst="rect">
            <a:avLst/>
          </a:prstGeom>
        </p:spPr>
      </p:pic>
      <p:sp>
        <p:nvSpPr>
          <p:cNvPr id="4" name="TextBox 3">
            <a:extLst>
              <a:ext uri="{FF2B5EF4-FFF2-40B4-BE49-F238E27FC236}">
                <a16:creationId xmlns="" xmlns:a16="http://schemas.microsoft.com/office/drawing/2014/main" id="{F6EAD37D-4CEF-4D15-BB7B-40368EA5C266}"/>
              </a:ext>
            </a:extLst>
          </p:cNvPr>
          <p:cNvSpPr txBox="1"/>
          <p:nvPr/>
        </p:nvSpPr>
        <p:spPr>
          <a:xfrm>
            <a:off x="6320901" y="727969"/>
            <a:ext cx="5752729" cy="369332"/>
          </a:xfrm>
          <a:prstGeom prst="rect">
            <a:avLst/>
          </a:prstGeom>
          <a:noFill/>
        </p:spPr>
        <p:txBody>
          <a:bodyPr wrap="square" rtlCol="0">
            <a:spAutoFit/>
          </a:bodyPr>
          <a:lstStyle/>
          <a:p>
            <a:r>
              <a:rPr lang="en-AU"/>
              <a:t>https://www.pinterest.com.au/pin/528328600018004772/</a:t>
            </a:r>
            <a:endParaRPr lang="en-AU" dirty="0"/>
          </a:p>
        </p:txBody>
      </p:sp>
    </p:spTree>
    <p:extLst>
      <p:ext uri="{BB962C8B-B14F-4D97-AF65-F5344CB8AC3E}">
        <p14:creationId xmlns:p14="http://schemas.microsoft.com/office/powerpoint/2010/main" val="33142262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7A7643-CD45-48CB-983C-C583AFBDAED9}"/>
              </a:ext>
            </a:extLst>
          </p:cNvPr>
          <p:cNvSpPr>
            <a:spLocks noGrp="1"/>
          </p:cNvSpPr>
          <p:nvPr>
            <p:ph type="title"/>
          </p:nvPr>
        </p:nvSpPr>
        <p:spPr/>
        <p:txBody>
          <a:bodyPr/>
          <a:lstStyle/>
          <a:p>
            <a:pPr algn="ctr"/>
            <a:r>
              <a:rPr lang="en-AU" dirty="0"/>
              <a:t>The Sex Life of Orchids</a:t>
            </a:r>
          </a:p>
        </p:txBody>
      </p:sp>
      <p:sp>
        <p:nvSpPr>
          <p:cNvPr id="3" name="Content Placeholder 2">
            <a:extLst>
              <a:ext uri="{FF2B5EF4-FFF2-40B4-BE49-F238E27FC236}">
                <a16:creationId xmlns="" xmlns:a16="http://schemas.microsoft.com/office/drawing/2014/main" id="{7ED60226-2963-4BD4-AB0A-DCCB8D5775FF}"/>
              </a:ext>
            </a:extLst>
          </p:cNvPr>
          <p:cNvSpPr>
            <a:spLocks noGrp="1"/>
          </p:cNvSpPr>
          <p:nvPr>
            <p:ph idx="1"/>
          </p:nvPr>
        </p:nvSpPr>
        <p:spPr/>
        <p:txBody>
          <a:bodyPr/>
          <a:lstStyle/>
          <a:p>
            <a:r>
              <a:rPr lang="en-GB" dirty="0"/>
              <a:t>Danielle </a:t>
            </a:r>
            <a:r>
              <a:rPr lang="en-GB" dirty="0" err="1"/>
              <a:t>Clode’s</a:t>
            </a:r>
            <a:r>
              <a:rPr lang="en-GB" dirty="0"/>
              <a:t> book, The Wasp and the Orchid, had me transfixed.</a:t>
            </a:r>
          </a:p>
          <a:p>
            <a:r>
              <a:rPr lang="en-GB" dirty="0"/>
              <a:t>Even the word orchid originates from the Greek word for testicle. </a:t>
            </a:r>
          </a:p>
          <a:p>
            <a:r>
              <a:rPr lang="en-GB" dirty="0"/>
              <a:t>English botanist John Lindley coined the word “orchid” after the Orchis genus, one of several in the </a:t>
            </a:r>
            <a:r>
              <a:rPr lang="en-GB" dirty="0" err="1"/>
              <a:t>Orchidaceae</a:t>
            </a:r>
            <a:r>
              <a:rPr lang="en-GB" dirty="0"/>
              <a:t> family. It turns out that some species in Orchis genus have a pair of twin tubers that are shaped like, well, testicles.</a:t>
            </a:r>
          </a:p>
          <a:p>
            <a:r>
              <a:rPr lang="en-GB" dirty="0"/>
              <a:t>Botanists recognized orchids' visual mimicry first, but lately they've uncovered even more interesting scent-based mimicry. Basically, the orchids emit chemicals that smell, to a male insect, just like the sex pheromones emitted by the female of his species.</a:t>
            </a:r>
            <a:endParaRPr lang="en-AU" dirty="0"/>
          </a:p>
        </p:txBody>
      </p:sp>
    </p:spTree>
    <p:extLst>
      <p:ext uri="{BB962C8B-B14F-4D97-AF65-F5344CB8AC3E}">
        <p14:creationId xmlns:p14="http://schemas.microsoft.com/office/powerpoint/2010/main" val="147623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AF9F3C-8F55-477B-BC28-3C589F44EC20}"/>
              </a:ext>
            </a:extLst>
          </p:cNvPr>
          <p:cNvSpPr>
            <a:spLocks noGrp="1"/>
          </p:cNvSpPr>
          <p:nvPr>
            <p:ph type="title"/>
          </p:nvPr>
        </p:nvSpPr>
        <p:spPr/>
        <p:txBody>
          <a:bodyPr/>
          <a:lstStyle/>
          <a:p>
            <a:pPr algn="ctr"/>
            <a:r>
              <a:rPr lang="en-AU" dirty="0"/>
              <a:t>The Sex Life of Orchids 2</a:t>
            </a:r>
          </a:p>
        </p:txBody>
      </p:sp>
      <p:sp>
        <p:nvSpPr>
          <p:cNvPr id="3" name="Content Placeholder 2">
            <a:extLst>
              <a:ext uri="{FF2B5EF4-FFF2-40B4-BE49-F238E27FC236}">
                <a16:creationId xmlns="" xmlns:a16="http://schemas.microsoft.com/office/drawing/2014/main" id="{1EFC09FE-4553-421D-9865-2914D6D93A9F}"/>
              </a:ext>
            </a:extLst>
          </p:cNvPr>
          <p:cNvSpPr>
            <a:spLocks noGrp="1"/>
          </p:cNvSpPr>
          <p:nvPr>
            <p:ph idx="1"/>
          </p:nvPr>
        </p:nvSpPr>
        <p:spPr/>
        <p:txBody>
          <a:bodyPr/>
          <a:lstStyle/>
          <a:p>
            <a:r>
              <a:rPr lang="en-GB" dirty="0"/>
              <a:t>For the orchid, the relationship with pollinators is all about sex; but for the pollinators, sometimes it's about food. Apparently a Chinese orchid mimic the scent of a honeybee's distress signal—a scent that attracts honeybee-eating hornets. </a:t>
            </a:r>
          </a:p>
          <a:p>
            <a:r>
              <a:rPr lang="en-GB" dirty="0"/>
              <a:t>Species in the Cryptostylis genus have flowers that so closely resemble the female dupe wasps that male wasps are fooled into mating with the flower — to the point of ejaculation</a:t>
            </a:r>
          </a:p>
          <a:p>
            <a:r>
              <a:rPr lang="en-GB" dirty="0"/>
              <a:t>A male wasp that wastes its sperm mating with a flower has less left over for the ladies, so more eggs go unfertilized, which produces more male wasps to help pollinate the next generation of flowers.</a:t>
            </a:r>
            <a:endParaRPr lang="en-AU" dirty="0"/>
          </a:p>
        </p:txBody>
      </p:sp>
    </p:spTree>
    <p:extLst>
      <p:ext uri="{BB962C8B-B14F-4D97-AF65-F5344CB8AC3E}">
        <p14:creationId xmlns:p14="http://schemas.microsoft.com/office/powerpoint/2010/main" val="33461820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CFD5ABAE-D575-474E-8282-76E5E1C4D7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 xmlns:a16="http://schemas.microsoft.com/office/drawing/2014/main" id="{E113D508-7D0C-4A34-BD81-3811905C8ACD}"/>
              </a:ext>
            </a:extLst>
          </p:cNvPr>
          <p:cNvSpPr txBox="1"/>
          <p:nvPr/>
        </p:nvSpPr>
        <p:spPr>
          <a:xfrm>
            <a:off x="8343900" y="771525"/>
            <a:ext cx="3600450" cy="1200329"/>
          </a:xfrm>
          <a:prstGeom prst="rect">
            <a:avLst/>
          </a:prstGeom>
          <a:noFill/>
        </p:spPr>
        <p:txBody>
          <a:bodyPr wrap="square" rtlCol="0">
            <a:spAutoFit/>
          </a:bodyPr>
          <a:lstStyle/>
          <a:p>
            <a:pPr algn="ctr"/>
            <a:r>
              <a:rPr lang="en-AU" i="1" dirty="0"/>
              <a:t>Pterostylis daintreana</a:t>
            </a:r>
          </a:p>
          <a:p>
            <a:pPr algn="ctr"/>
            <a:endParaRPr lang="en-AU" dirty="0"/>
          </a:p>
          <a:p>
            <a:pPr algn="ctr"/>
            <a:r>
              <a:rPr lang="en-AU" dirty="0"/>
              <a:t>Wises Track, Royal National Park</a:t>
            </a:r>
          </a:p>
          <a:p>
            <a:pPr algn="ctr"/>
            <a:r>
              <a:rPr lang="en-AU" dirty="0"/>
              <a:t>May 2021</a:t>
            </a:r>
          </a:p>
        </p:txBody>
      </p:sp>
    </p:spTree>
    <p:extLst>
      <p:ext uri="{BB962C8B-B14F-4D97-AF65-F5344CB8AC3E}">
        <p14:creationId xmlns:p14="http://schemas.microsoft.com/office/powerpoint/2010/main" val="215788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9E86E3F3-D2B4-4410-BF6E-19A1117498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38" y="-90488"/>
            <a:ext cx="12258675" cy="7038975"/>
          </a:xfrm>
          <a:prstGeom prst="rect">
            <a:avLst/>
          </a:prstGeom>
        </p:spPr>
      </p:pic>
      <p:sp>
        <p:nvSpPr>
          <p:cNvPr id="6" name="TextBox 5">
            <a:extLst>
              <a:ext uri="{FF2B5EF4-FFF2-40B4-BE49-F238E27FC236}">
                <a16:creationId xmlns="" xmlns:a16="http://schemas.microsoft.com/office/drawing/2014/main" id="{4B02FACF-305C-44A6-84B4-EA8FE1EA5FBB}"/>
              </a:ext>
            </a:extLst>
          </p:cNvPr>
          <p:cNvSpPr txBox="1"/>
          <p:nvPr/>
        </p:nvSpPr>
        <p:spPr>
          <a:xfrm>
            <a:off x="685800" y="457200"/>
            <a:ext cx="3609975" cy="1477328"/>
          </a:xfrm>
          <a:prstGeom prst="rect">
            <a:avLst/>
          </a:prstGeom>
          <a:noFill/>
        </p:spPr>
        <p:txBody>
          <a:bodyPr wrap="square">
            <a:spAutoFit/>
          </a:bodyPr>
          <a:lstStyle/>
          <a:p>
            <a:pPr algn="ctr"/>
            <a:r>
              <a:rPr lang="en-AU" i="1" dirty="0"/>
              <a:t>Acianthus fornicatus</a:t>
            </a:r>
          </a:p>
          <a:p>
            <a:pPr algn="ctr"/>
            <a:endParaRPr lang="en-AU" dirty="0"/>
          </a:p>
          <a:p>
            <a:pPr algn="ctr"/>
            <a:r>
              <a:rPr lang="en-AU" dirty="0"/>
              <a:t>The Forest Path, Royal National Park</a:t>
            </a:r>
          </a:p>
          <a:p>
            <a:pPr algn="ctr"/>
            <a:endParaRPr lang="en-AU" dirty="0"/>
          </a:p>
          <a:p>
            <a:pPr algn="ctr"/>
            <a:r>
              <a:rPr lang="en-AU" dirty="0"/>
              <a:t>June 2021 </a:t>
            </a:r>
          </a:p>
        </p:txBody>
      </p:sp>
    </p:spTree>
    <p:extLst>
      <p:ext uri="{BB962C8B-B14F-4D97-AF65-F5344CB8AC3E}">
        <p14:creationId xmlns:p14="http://schemas.microsoft.com/office/powerpoint/2010/main" val="16452260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63B52A85-0659-461C-9EA5-CB372861A7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 xmlns:a16="http://schemas.microsoft.com/office/drawing/2014/main" id="{3C19CEEA-3BFD-469A-9943-1BDFA0FE46C7}"/>
              </a:ext>
            </a:extLst>
          </p:cNvPr>
          <p:cNvSpPr txBox="1"/>
          <p:nvPr/>
        </p:nvSpPr>
        <p:spPr>
          <a:xfrm>
            <a:off x="609600" y="4162425"/>
            <a:ext cx="3676650" cy="1477328"/>
          </a:xfrm>
          <a:prstGeom prst="rect">
            <a:avLst/>
          </a:prstGeom>
          <a:noFill/>
        </p:spPr>
        <p:txBody>
          <a:bodyPr wrap="square" rtlCol="0">
            <a:spAutoFit/>
          </a:bodyPr>
          <a:lstStyle/>
          <a:p>
            <a:pPr algn="ctr"/>
            <a:r>
              <a:rPr lang="en-AU" i="1" dirty="0"/>
              <a:t>Pterostylis longifolia</a:t>
            </a:r>
          </a:p>
          <a:p>
            <a:pPr algn="ctr"/>
            <a:endParaRPr lang="en-AU" dirty="0"/>
          </a:p>
          <a:p>
            <a:pPr algn="ctr"/>
            <a:r>
              <a:rPr lang="en-AU" dirty="0"/>
              <a:t>The Forest Path</a:t>
            </a:r>
          </a:p>
          <a:p>
            <a:pPr algn="ctr"/>
            <a:endParaRPr lang="en-AU" dirty="0"/>
          </a:p>
          <a:p>
            <a:pPr algn="ctr"/>
            <a:r>
              <a:rPr lang="en-AU" dirty="0"/>
              <a:t>June 2021</a:t>
            </a:r>
          </a:p>
        </p:txBody>
      </p:sp>
    </p:spTree>
    <p:extLst>
      <p:ext uri="{BB962C8B-B14F-4D97-AF65-F5344CB8AC3E}">
        <p14:creationId xmlns:p14="http://schemas.microsoft.com/office/powerpoint/2010/main" val="26513050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C520BCE1-E4D0-48B9-8FE1-A8F14E47B1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 xmlns:a16="http://schemas.microsoft.com/office/drawing/2014/main" id="{EE327EC9-2A7E-4EA7-95A5-CAA336EF7884}"/>
              </a:ext>
            </a:extLst>
          </p:cNvPr>
          <p:cNvSpPr txBox="1"/>
          <p:nvPr/>
        </p:nvSpPr>
        <p:spPr>
          <a:xfrm>
            <a:off x="847725" y="5000625"/>
            <a:ext cx="4400550" cy="1200329"/>
          </a:xfrm>
          <a:prstGeom prst="rect">
            <a:avLst/>
          </a:prstGeom>
          <a:noFill/>
        </p:spPr>
        <p:txBody>
          <a:bodyPr wrap="square" rtlCol="0">
            <a:spAutoFit/>
          </a:bodyPr>
          <a:lstStyle/>
          <a:p>
            <a:pPr algn="ctr"/>
            <a:r>
              <a:rPr lang="en-AU" i="1" dirty="0"/>
              <a:t>Pterostylis nutans</a:t>
            </a:r>
          </a:p>
          <a:p>
            <a:pPr algn="ctr"/>
            <a:endParaRPr lang="en-AU" i="1" dirty="0"/>
          </a:p>
          <a:p>
            <a:pPr algn="ctr"/>
            <a:r>
              <a:rPr lang="en-AU" dirty="0"/>
              <a:t>Royal National Park</a:t>
            </a:r>
          </a:p>
          <a:p>
            <a:pPr algn="ctr"/>
            <a:r>
              <a:rPr lang="en-AU" dirty="0"/>
              <a:t>June 2021</a:t>
            </a:r>
          </a:p>
        </p:txBody>
      </p:sp>
    </p:spTree>
    <p:extLst>
      <p:ext uri="{BB962C8B-B14F-4D97-AF65-F5344CB8AC3E}">
        <p14:creationId xmlns:p14="http://schemas.microsoft.com/office/powerpoint/2010/main" val="16673600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2F1E289-96EC-43BC-956C-EA2FDF837F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0975"/>
            <a:ext cx="12192000" cy="6858000"/>
          </a:xfrm>
          <a:prstGeom prst="rect">
            <a:avLst/>
          </a:prstGeom>
        </p:spPr>
      </p:pic>
      <p:sp>
        <p:nvSpPr>
          <p:cNvPr id="4" name="TextBox 3">
            <a:extLst>
              <a:ext uri="{FF2B5EF4-FFF2-40B4-BE49-F238E27FC236}">
                <a16:creationId xmlns="" xmlns:a16="http://schemas.microsoft.com/office/drawing/2014/main" id="{7F51A5D3-3ACE-4A53-8C4E-8D187F6C3E92}"/>
              </a:ext>
            </a:extLst>
          </p:cNvPr>
          <p:cNvSpPr txBox="1"/>
          <p:nvPr/>
        </p:nvSpPr>
        <p:spPr>
          <a:xfrm>
            <a:off x="6800850" y="657225"/>
            <a:ext cx="4581525" cy="2031325"/>
          </a:xfrm>
          <a:prstGeom prst="rect">
            <a:avLst/>
          </a:prstGeom>
          <a:noFill/>
        </p:spPr>
        <p:txBody>
          <a:bodyPr wrap="square" rtlCol="0">
            <a:spAutoFit/>
          </a:bodyPr>
          <a:lstStyle/>
          <a:p>
            <a:pPr algn="ctr"/>
            <a:r>
              <a:rPr lang="en-AU" i="1" dirty="0"/>
              <a:t>Corybas aconitiflorus</a:t>
            </a:r>
          </a:p>
          <a:p>
            <a:pPr algn="ctr"/>
            <a:endParaRPr lang="en-AU" i="1" dirty="0"/>
          </a:p>
          <a:p>
            <a:pPr algn="ctr"/>
            <a:r>
              <a:rPr lang="en-AU" dirty="0"/>
              <a:t>A Helmet Orchid</a:t>
            </a:r>
          </a:p>
          <a:p>
            <a:pPr algn="ctr"/>
            <a:endParaRPr lang="en-AU" dirty="0"/>
          </a:p>
          <a:p>
            <a:pPr algn="ctr"/>
            <a:r>
              <a:rPr lang="en-AU" dirty="0"/>
              <a:t>Royal National Park</a:t>
            </a:r>
          </a:p>
          <a:p>
            <a:pPr algn="ctr"/>
            <a:endParaRPr lang="en-AU" dirty="0"/>
          </a:p>
          <a:p>
            <a:pPr algn="ctr"/>
            <a:r>
              <a:rPr lang="en-AU" dirty="0"/>
              <a:t>June 2021</a:t>
            </a:r>
          </a:p>
        </p:txBody>
      </p:sp>
    </p:spTree>
    <p:extLst>
      <p:ext uri="{BB962C8B-B14F-4D97-AF65-F5344CB8AC3E}">
        <p14:creationId xmlns:p14="http://schemas.microsoft.com/office/powerpoint/2010/main" val="3929034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EDFBA81-B08C-48EB-8910-9E58F6913B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9760" y="0"/>
            <a:ext cx="10252480" cy="6858000"/>
          </a:xfrm>
          <a:prstGeom prst="rect">
            <a:avLst/>
          </a:prstGeom>
        </p:spPr>
      </p:pic>
    </p:spTree>
    <p:extLst>
      <p:ext uri="{BB962C8B-B14F-4D97-AF65-F5344CB8AC3E}">
        <p14:creationId xmlns:p14="http://schemas.microsoft.com/office/powerpoint/2010/main" val="35795609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46172C39-B381-41C0-B436-A342A9C3B8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495" y="0"/>
            <a:ext cx="10147009" cy="6858000"/>
          </a:xfrm>
          <a:prstGeom prst="rect">
            <a:avLst/>
          </a:prstGeom>
        </p:spPr>
      </p:pic>
    </p:spTree>
    <p:extLst>
      <p:ext uri="{BB962C8B-B14F-4D97-AF65-F5344CB8AC3E}">
        <p14:creationId xmlns:p14="http://schemas.microsoft.com/office/powerpoint/2010/main" val="3061176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449A7A5-917B-4175-B605-DDDCD0440E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5315629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04E296C3-6F8A-470D-857A-4A1BE8CED0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4333909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5A82FA34-9213-498A-80CA-AD26F03904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24463269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413FB7F3-0756-475A-8943-FA4A02B047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1812328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C5005732-4AE7-4E8C-A24C-BE735D1B6D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 xmlns:a16="http://schemas.microsoft.com/office/drawing/2014/main" id="{FE33E73B-78BD-4790-891D-B93AB669EB72}"/>
              </a:ext>
            </a:extLst>
          </p:cNvPr>
          <p:cNvSpPr txBox="1"/>
          <p:nvPr/>
        </p:nvSpPr>
        <p:spPr>
          <a:xfrm>
            <a:off x="7115175" y="466725"/>
            <a:ext cx="4819650" cy="1200329"/>
          </a:xfrm>
          <a:prstGeom prst="rect">
            <a:avLst/>
          </a:prstGeom>
          <a:noFill/>
        </p:spPr>
        <p:txBody>
          <a:bodyPr wrap="square" rtlCol="0">
            <a:spAutoFit/>
          </a:bodyPr>
          <a:lstStyle/>
          <a:p>
            <a:pPr algn="ctr"/>
            <a:r>
              <a:rPr lang="en-AU" i="1" dirty="0"/>
              <a:t>Pterostylis grandiflora</a:t>
            </a:r>
          </a:p>
          <a:p>
            <a:pPr algn="ctr"/>
            <a:endParaRPr lang="en-AU" dirty="0"/>
          </a:p>
          <a:p>
            <a:pPr algn="ctr"/>
            <a:r>
              <a:rPr lang="en-AU" dirty="0"/>
              <a:t>Garawarra Farm</a:t>
            </a:r>
          </a:p>
          <a:p>
            <a:pPr algn="ctr"/>
            <a:r>
              <a:rPr lang="en-AU" dirty="0"/>
              <a:t>July 2021</a:t>
            </a:r>
          </a:p>
        </p:txBody>
      </p:sp>
    </p:spTree>
    <p:extLst>
      <p:ext uri="{BB962C8B-B14F-4D97-AF65-F5344CB8AC3E}">
        <p14:creationId xmlns:p14="http://schemas.microsoft.com/office/powerpoint/2010/main" val="37125307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41C720DA-DC8D-4746-9427-853D146014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6563" y="0"/>
            <a:ext cx="10218874" cy="6858000"/>
          </a:xfrm>
          <a:prstGeom prst="rect">
            <a:avLst/>
          </a:prstGeom>
        </p:spPr>
      </p:pic>
    </p:spTree>
    <p:extLst>
      <p:ext uri="{BB962C8B-B14F-4D97-AF65-F5344CB8AC3E}">
        <p14:creationId xmlns:p14="http://schemas.microsoft.com/office/powerpoint/2010/main" val="28899952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6CE103A6-7BC5-4EE2-AF06-3C9AF2E943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9118"/>
            <a:ext cx="12192000" cy="6639763"/>
          </a:xfrm>
          <a:prstGeom prst="rect">
            <a:avLst/>
          </a:prstGeom>
        </p:spPr>
      </p:pic>
    </p:spTree>
    <p:extLst>
      <p:ext uri="{BB962C8B-B14F-4D97-AF65-F5344CB8AC3E}">
        <p14:creationId xmlns:p14="http://schemas.microsoft.com/office/powerpoint/2010/main" val="25629164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7AA91C63-BC33-42A9-B97C-23A57FD624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5045" y="0"/>
            <a:ext cx="8941910" cy="6858000"/>
          </a:xfrm>
          <a:prstGeom prst="rect">
            <a:avLst/>
          </a:prstGeom>
        </p:spPr>
      </p:pic>
    </p:spTree>
    <p:extLst>
      <p:ext uri="{BB962C8B-B14F-4D97-AF65-F5344CB8AC3E}">
        <p14:creationId xmlns:p14="http://schemas.microsoft.com/office/powerpoint/2010/main" val="13484505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C25C0F98-5F52-41F3-B513-037B2E409D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 xmlns:a16="http://schemas.microsoft.com/office/drawing/2014/main" id="{A561F3A2-45F1-45A8-82A7-FFFCD79D85E8}"/>
              </a:ext>
            </a:extLst>
          </p:cNvPr>
          <p:cNvSpPr txBox="1"/>
          <p:nvPr/>
        </p:nvSpPr>
        <p:spPr>
          <a:xfrm>
            <a:off x="1400175" y="4972050"/>
            <a:ext cx="3400425" cy="1477328"/>
          </a:xfrm>
          <a:prstGeom prst="rect">
            <a:avLst/>
          </a:prstGeom>
          <a:noFill/>
        </p:spPr>
        <p:txBody>
          <a:bodyPr wrap="square" rtlCol="0">
            <a:spAutoFit/>
          </a:bodyPr>
          <a:lstStyle/>
          <a:p>
            <a:pPr algn="ctr"/>
            <a:r>
              <a:rPr lang="en-AU" i="1" dirty="0"/>
              <a:t>Pterostylis daintreana</a:t>
            </a:r>
          </a:p>
          <a:p>
            <a:endParaRPr lang="en-AU" dirty="0"/>
          </a:p>
          <a:p>
            <a:pPr algn="ctr"/>
            <a:r>
              <a:rPr lang="en-AU" dirty="0"/>
              <a:t>Karani Ridge</a:t>
            </a:r>
          </a:p>
          <a:p>
            <a:pPr algn="ctr"/>
            <a:endParaRPr lang="en-AU" dirty="0"/>
          </a:p>
          <a:p>
            <a:pPr algn="ctr"/>
            <a:r>
              <a:rPr lang="en-AU" dirty="0"/>
              <a:t>July 2021</a:t>
            </a:r>
          </a:p>
        </p:txBody>
      </p:sp>
    </p:spTree>
    <p:extLst>
      <p:ext uri="{BB962C8B-B14F-4D97-AF65-F5344CB8AC3E}">
        <p14:creationId xmlns:p14="http://schemas.microsoft.com/office/powerpoint/2010/main" val="296856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E0412E13-CDEB-4E3F-9E01-C4D4B53D94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 xmlns:a16="http://schemas.microsoft.com/office/drawing/2014/main" id="{0A0783AB-475E-4B07-9928-81920377FAF0}"/>
              </a:ext>
            </a:extLst>
          </p:cNvPr>
          <p:cNvSpPr txBox="1"/>
          <p:nvPr/>
        </p:nvSpPr>
        <p:spPr>
          <a:xfrm>
            <a:off x="8562975" y="752475"/>
            <a:ext cx="3267075" cy="1754326"/>
          </a:xfrm>
          <a:prstGeom prst="rect">
            <a:avLst/>
          </a:prstGeom>
          <a:noFill/>
        </p:spPr>
        <p:txBody>
          <a:bodyPr wrap="square" rtlCol="0">
            <a:spAutoFit/>
          </a:bodyPr>
          <a:lstStyle/>
          <a:p>
            <a:pPr algn="ctr"/>
            <a:r>
              <a:rPr lang="en-AU" dirty="0"/>
              <a:t>The end of flowering for this </a:t>
            </a:r>
            <a:r>
              <a:rPr lang="en-AU" i="1" dirty="0" err="1"/>
              <a:t>Corunastylis</a:t>
            </a:r>
            <a:r>
              <a:rPr lang="en-AU" i="1" dirty="0"/>
              <a:t> fimbriata</a:t>
            </a:r>
          </a:p>
          <a:p>
            <a:pPr algn="ctr"/>
            <a:endParaRPr lang="en-AU" dirty="0"/>
          </a:p>
          <a:p>
            <a:pPr algn="ctr"/>
            <a:r>
              <a:rPr lang="en-AU" dirty="0"/>
              <a:t>Wises Track</a:t>
            </a:r>
          </a:p>
          <a:p>
            <a:pPr algn="ctr"/>
            <a:endParaRPr lang="en-AU" dirty="0"/>
          </a:p>
          <a:p>
            <a:pPr algn="ctr"/>
            <a:r>
              <a:rPr lang="en-AU" dirty="0"/>
              <a:t>July 2021</a:t>
            </a:r>
          </a:p>
        </p:txBody>
      </p:sp>
    </p:spTree>
    <p:extLst>
      <p:ext uri="{BB962C8B-B14F-4D97-AF65-F5344CB8AC3E}">
        <p14:creationId xmlns:p14="http://schemas.microsoft.com/office/powerpoint/2010/main" val="25701245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AA47A12B-28EB-46B5-9936-8BEE7145A3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 xmlns:a16="http://schemas.microsoft.com/office/drawing/2014/main" id="{ACDDC698-118B-4441-A413-4262C86C6E53}"/>
              </a:ext>
            </a:extLst>
          </p:cNvPr>
          <p:cNvSpPr txBox="1"/>
          <p:nvPr/>
        </p:nvSpPr>
        <p:spPr>
          <a:xfrm>
            <a:off x="8353425" y="1162050"/>
            <a:ext cx="3486150" cy="1477328"/>
          </a:xfrm>
          <a:prstGeom prst="rect">
            <a:avLst/>
          </a:prstGeom>
          <a:noFill/>
        </p:spPr>
        <p:txBody>
          <a:bodyPr wrap="square" rtlCol="0">
            <a:spAutoFit/>
          </a:bodyPr>
          <a:lstStyle/>
          <a:p>
            <a:pPr algn="ctr"/>
            <a:r>
              <a:rPr lang="en-AU" i="1" dirty="0"/>
              <a:t>Diuris maculata</a:t>
            </a:r>
          </a:p>
          <a:p>
            <a:pPr algn="ctr"/>
            <a:endParaRPr lang="en-AU" dirty="0"/>
          </a:p>
          <a:p>
            <a:pPr algn="ctr"/>
            <a:r>
              <a:rPr lang="en-AU" dirty="0"/>
              <a:t>Royal National Park</a:t>
            </a:r>
          </a:p>
          <a:p>
            <a:pPr algn="ctr"/>
            <a:endParaRPr lang="en-AU" dirty="0"/>
          </a:p>
          <a:p>
            <a:pPr algn="ctr"/>
            <a:r>
              <a:rPr lang="en-AU" dirty="0"/>
              <a:t>August 2021</a:t>
            </a:r>
          </a:p>
        </p:txBody>
      </p:sp>
    </p:spTree>
    <p:extLst>
      <p:ext uri="{BB962C8B-B14F-4D97-AF65-F5344CB8AC3E}">
        <p14:creationId xmlns:p14="http://schemas.microsoft.com/office/powerpoint/2010/main" val="22598190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F5AA7B07-6EAA-4930-B70F-54259B036B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7375" y="0"/>
            <a:ext cx="8614464" cy="6858000"/>
          </a:xfrm>
          <a:prstGeom prst="rect">
            <a:avLst/>
          </a:prstGeom>
        </p:spPr>
      </p:pic>
      <p:sp>
        <p:nvSpPr>
          <p:cNvPr id="4" name="TextBox 3">
            <a:extLst>
              <a:ext uri="{FF2B5EF4-FFF2-40B4-BE49-F238E27FC236}">
                <a16:creationId xmlns="" xmlns:a16="http://schemas.microsoft.com/office/drawing/2014/main" id="{4C664254-9B62-4A2E-A85A-9159ACFFD358}"/>
              </a:ext>
            </a:extLst>
          </p:cNvPr>
          <p:cNvSpPr txBox="1"/>
          <p:nvPr/>
        </p:nvSpPr>
        <p:spPr>
          <a:xfrm>
            <a:off x="9277350" y="390525"/>
            <a:ext cx="2743200" cy="1477328"/>
          </a:xfrm>
          <a:prstGeom prst="rect">
            <a:avLst/>
          </a:prstGeom>
          <a:noFill/>
        </p:spPr>
        <p:txBody>
          <a:bodyPr wrap="square" rtlCol="0">
            <a:spAutoFit/>
          </a:bodyPr>
          <a:lstStyle/>
          <a:p>
            <a:pPr algn="ctr"/>
            <a:r>
              <a:rPr lang="en-AU" i="1" dirty="0"/>
              <a:t>Caladenia catenata</a:t>
            </a:r>
          </a:p>
          <a:p>
            <a:pPr algn="ctr"/>
            <a:endParaRPr lang="en-AU" dirty="0"/>
          </a:p>
          <a:p>
            <a:pPr algn="ctr"/>
            <a:r>
              <a:rPr lang="en-AU" dirty="0"/>
              <a:t>Royal National Park</a:t>
            </a:r>
          </a:p>
          <a:p>
            <a:pPr algn="ctr"/>
            <a:endParaRPr lang="en-AU" dirty="0"/>
          </a:p>
          <a:p>
            <a:pPr algn="ctr"/>
            <a:r>
              <a:rPr lang="en-AU" dirty="0"/>
              <a:t>August 2021</a:t>
            </a:r>
          </a:p>
        </p:txBody>
      </p:sp>
    </p:spTree>
    <p:extLst>
      <p:ext uri="{BB962C8B-B14F-4D97-AF65-F5344CB8AC3E}">
        <p14:creationId xmlns:p14="http://schemas.microsoft.com/office/powerpoint/2010/main" val="2708464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4044A3E-E56E-47A8-8069-5D61BCF153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184" y="190499"/>
            <a:ext cx="10145632" cy="6448425"/>
          </a:xfrm>
          <a:prstGeom prst="rect">
            <a:avLst/>
          </a:prstGeom>
        </p:spPr>
      </p:pic>
      <p:sp>
        <p:nvSpPr>
          <p:cNvPr id="4" name="TextBox 3">
            <a:extLst>
              <a:ext uri="{FF2B5EF4-FFF2-40B4-BE49-F238E27FC236}">
                <a16:creationId xmlns="" xmlns:a16="http://schemas.microsoft.com/office/drawing/2014/main" id="{886303B3-2ED3-4744-93DF-01DAC435950E}"/>
              </a:ext>
            </a:extLst>
          </p:cNvPr>
          <p:cNvSpPr txBox="1"/>
          <p:nvPr/>
        </p:nvSpPr>
        <p:spPr>
          <a:xfrm>
            <a:off x="438150" y="704850"/>
            <a:ext cx="2085975" cy="1477328"/>
          </a:xfrm>
          <a:prstGeom prst="rect">
            <a:avLst/>
          </a:prstGeom>
          <a:noFill/>
        </p:spPr>
        <p:txBody>
          <a:bodyPr wrap="square" rtlCol="0">
            <a:spAutoFit/>
          </a:bodyPr>
          <a:lstStyle/>
          <a:p>
            <a:pPr algn="ctr"/>
            <a:r>
              <a:rPr lang="en-AU" i="1" dirty="0"/>
              <a:t>Glossodia minor</a:t>
            </a:r>
          </a:p>
          <a:p>
            <a:pPr algn="ctr"/>
            <a:endParaRPr lang="en-AU" dirty="0"/>
          </a:p>
          <a:p>
            <a:pPr algn="ctr"/>
            <a:r>
              <a:rPr lang="en-AU" dirty="0"/>
              <a:t>Royal National Park</a:t>
            </a:r>
          </a:p>
          <a:p>
            <a:pPr algn="ctr"/>
            <a:endParaRPr lang="en-AU" dirty="0"/>
          </a:p>
          <a:p>
            <a:pPr algn="ctr"/>
            <a:r>
              <a:rPr lang="en-AU" dirty="0"/>
              <a:t>August</a:t>
            </a:r>
          </a:p>
        </p:txBody>
      </p:sp>
    </p:spTree>
    <p:extLst>
      <p:ext uri="{BB962C8B-B14F-4D97-AF65-F5344CB8AC3E}">
        <p14:creationId xmlns:p14="http://schemas.microsoft.com/office/powerpoint/2010/main" val="24766179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8EB86F04-A0D1-42E0-A255-4BC486F962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12" name="TextBox 11">
            <a:extLst>
              <a:ext uri="{FF2B5EF4-FFF2-40B4-BE49-F238E27FC236}">
                <a16:creationId xmlns="" xmlns:a16="http://schemas.microsoft.com/office/drawing/2014/main" id="{61132EDF-79E1-4F9F-B043-796BECED4089}"/>
              </a:ext>
            </a:extLst>
          </p:cNvPr>
          <p:cNvSpPr txBox="1"/>
          <p:nvPr/>
        </p:nvSpPr>
        <p:spPr>
          <a:xfrm>
            <a:off x="333375" y="981075"/>
            <a:ext cx="3248025" cy="1200329"/>
          </a:xfrm>
          <a:prstGeom prst="rect">
            <a:avLst/>
          </a:prstGeom>
          <a:noFill/>
        </p:spPr>
        <p:txBody>
          <a:bodyPr wrap="square" rtlCol="0">
            <a:spAutoFit/>
          </a:bodyPr>
          <a:lstStyle/>
          <a:p>
            <a:pPr algn="ctr"/>
            <a:r>
              <a:rPr lang="en-AU" dirty="0"/>
              <a:t>Budding </a:t>
            </a:r>
          </a:p>
          <a:p>
            <a:pPr algn="ctr"/>
            <a:r>
              <a:rPr lang="en-AU" i="1" dirty="0"/>
              <a:t>Thelymitra ixioides</a:t>
            </a:r>
          </a:p>
          <a:p>
            <a:pPr algn="ctr"/>
            <a:endParaRPr lang="en-AU" dirty="0"/>
          </a:p>
          <a:p>
            <a:pPr algn="ctr"/>
            <a:r>
              <a:rPr lang="en-AU" dirty="0"/>
              <a:t>August 2021</a:t>
            </a:r>
          </a:p>
        </p:txBody>
      </p:sp>
    </p:spTree>
    <p:extLst>
      <p:ext uri="{BB962C8B-B14F-4D97-AF65-F5344CB8AC3E}">
        <p14:creationId xmlns:p14="http://schemas.microsoft.com/office/powerpoint/2010/main" val="24787327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375048D-BDD8-4765-B986-E2ADC1C45D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0764308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6D304DD-7E16-4562-959C-6281070D96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8208850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D4D068F8-CA5E-4083-9C6C-DDFFCAFE6D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5" name="TextBox 4">
            <a:extLst>
              <a:ext uri="{FF2B5EF4-FFF2-40B4-BE49-F238E27FC236}">
                <a16:creationId xmlns="" xmlns:a16="http://schemas.microsoft.com/office/drawing/2014/main" id="{8B665D09-D1EC-4EB3-A468-35B77731D238}"/>
              </a:ext>
            </a:extLst>
          </p:cNvPr>
          <p:cNvSpPr txBox="1"/>
          <p:nvPr/>
        </p:nvSpPr>
        <p:spPr>
          <a:xfrm>
            <a:off x="1095375" y="228600"/>
            <a:ext cx="2619375" cy="2031325"/>
          </a:xfrm>
          <a:prstGeom prst="rect">
            <a:avLst/>
          </a:prstGeom>
          <a:noFill/>
        </p:spPr>
        <p:txBody>
          <a:bodyPr wrap="square" rtlCol="0">
            <a:spAutoFit/>
          </a:bodyPr>
          <a:lstStyle/>
          <a:p>
            <a:pPr algn="ctr"/>
            <a:r>
              <a:rPr lang="en-AU" i="1" dirty="0"/>
              <a:t>Pterostylis pedunculata</a:t>
            </a:r>
          </a:p>
          <a:p>
            <a:pPr algn="ctr"/>
            <a:endParaRPr lang="en-AU" i="1" dirty="0"/>
          </a:p>
          <a:p>
            <a:pPr algn="ctr"/>
            <a:r>
              <a:rPr lang="en-AU" dirty="0"/>
              <a:t>Little Red Riding Hood</a:t>
            </a:r>
          </a:p>
          <a:p>
            <a:pPr algn="ctr"/>
            <a:endParaRPr lang="en-AU" dirty="0"/>
          </a:p>
          <a:p>
            <a:pPr algn="ctr"/>
            <a:r>
              <a:rPr lang="en-AU" dirty="0"/>
              <a:t>The Forest Path</a:t>
            </a:r>
          </a:p>
          <a:p>
            <a:pPr algn="ctr"/>
            <a:r>
              <a:rPr lang="en-AU" dirty="0"/>
              <a:t>RNP</a:t>
            </a:r>
          </a:p>
          <a:p>
            <a:pPr algn="ctr"/>
            <a:r>
              <a:rPr lang="en-AU" dirty="0"/>
              <a:t>August 2021</a:t>
            </a:r>
          </a:p>
        </p:txBody>
      </p:sp>
    </p:spTree>
    <p:extLst>
      <p:ext uri="{BB962C8B-B14F-4D97-AF65-F5344CB8AC3E}">
        <p14:creationId xmlns:p14="http://schemas.microsoft.com/office/powerpoint/2010/main" val="18972288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FBBB0862-9A36-4C48-9AC6-693E4542E6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7972" y="0"/>
            <a:ext cx="9996055" cy="6858000"/>
          </a:xfrm>
          <a:prstGeom prst="rect">
            <a:avLst/>
          </a:prstGeom>
        </p:spPr>
      </p:pic>
      <p:sp>
        <p:nvSpPr>
          <p:cNvPr id="4" name="TextBox 3">
            <a:extLst>
              <a:ext uri="{FF2B5EF4-FFF2-40B4-BE49-F238E27FC236}">
                <a16:creationId xmlns="" xmlns:a16="http://schemas.microsoft.com/office/drawing/2014/main" id="{C915AF45-DF9C-489C-BA22-EEE7945D7AAF}"/>
              </a:ext>
            </a:extLst>
          </p:cNvPr>
          <p:cNvSpPr txBox="1"/>
          <p:nvPr/>
        </p:nvSpPr>
        <p:spPr>
          <a:xfrm>
            <a:off x="7743825" y="904875"/>
            <a:ext cx="3152775" cy="1477328"/>
          </a:xfrm>
          <a:prstGeom prst="rect">
            <a:avLst/>
          </a:prstGeom>
          <a:noFill/>
        </p:spPr>
        <p:txBody>
          <a:bodyPr wrap="square" rtlCol="0">
            <a:spAutoFit/>
          </a:bodyPr>
          <a:lstStyle/>
          <a:p>
            <a:pPr algn="ctr"/>
            <a:r>
              <a:rPr lang="en-AU" i="1" dirty="0">
                <a:solidFill>
                  <a:schemeClr val="bg1"/>
                </a:solidFill>
              </a:rPr>
              <a:t>Pterostylis curta</a:t>
            </a:r>
          </a:p>
          <a:p>
            <a:pPr algn="ctr"/>
            <a:endParaRPr lang="en-AU" dirty="0">
              <a:solidFill>
                <a:schemeClr val="bg1"/>
              </a:solidFill>
            </a:endParaRPr>
          </a:p>
          <a:p>
            <a:pPr algn="ctr"/>
            <a:r>
              <a:rPr lang="en-AU" dirty="0">
                <a:solidFill>
                  <a:schemeClr val="bg1"/>
                </a:solidFill>
              </a:rPr>
              <a:t>The Forest Path</a:t>
            </a:r>
          </a:p>
          <a:p>
            <a:pPr algn="ctr"/>
            <a:endParaRPr lang="en-AU" dirty="0">
              <a:solidFill>
                <a:schemeClr val="bg1"/>
              </a:solidFill>
            </a:endParaRPr>
          </a:p>
          <a:p>
            <a:pPr algn="ctr"/>
            <a:r>
              <a:rPr lang="en-AU" dirty="0">
                <a:solidFill>
                  <a:schemeClr val="bg1"/>
                </a:solidFill>
              </a:rPr>
              <a:t>August 2021</a:t>
            </a:r>
          </a:p>
        </p:txBody>
      </p:sp>
    </p:spTree>
    <p:extLst>
      <p:ext uri="{BB962C8B-B14F-4D97-AF65-F5344CB8AC3E}">
        <p14:creationId xmlns:p14="http://schemas.microsoft.com/office/powerpoint/2010/main" val="7415091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E16DBB48-7262-4A9E-A165-61224E14E4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8803473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9546FAB6-EF3E-4D83-A843-DA7D63098A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26207902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73A2863-C435-4CFF-8B5A-8F3379A079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3380" y="204216"/>
            <a:ext cx="11445240" cy="6449568"/>
          </a:xfrm>
          <a:prstGeom prst="rect">
            <a:avLst/>
          </a:prstGeom>
        </p:spPr>
      </p:pic>
    </p:spTree>
    <p:extLst>
      <p:ext uri="{BB962C8B-B14F-4D97-AF65-F5344CB8AC3E}">
        <p14:creationId xmlns:p14="http://schemas.microsoft.com/office/powerpoint/2010/main" val="30477148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4B232D75-00EF-48EF-A6C0-F5DA144D40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2135" y="0"/>
            <a:ext cx="10907730" cy="6858000"/>
          </a:xfrm>
          <a:prstGeom prst="rect">
            <a:avLst/>
          </a:prstGeom>
        </p:spPr>
      </p:pic>
    </p:spTree>
    <p:extLst>
      <p:ext uri="{BB962C8B-B14F-4D97-AF65-F5344CB8AC3E}">
        <p14:creationId xmlns:p14="http://schemas.microsoft.com/office/powerpoint/2010/main" val="34217157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6E012A68-FD59-479B-9FB5-9094065DE7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9003987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AEC16BD1-1F87-44E0-BA81-2795966D83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061" y="0"/>
            <a:ext cx="11119877" cy="6858000"/>
          </a:xfrm>
          <a:prstGeom prst="rect">
            <a:avLst/>
          </a:prstGeom>
        </p:spPr>
      </p:pic>
    </p:spTree>
    <p:extLst>
      <p:ext uri="{BB962C8B-B14F-4D97-AF65-F5344CB8AC3E}">
        <p14:creationId xmlns:p14="http://schemas.microsoft.com/office/powerpoint/2010/main" val="18367699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E2286158-B26A-4BE6-90FF-D6C963EDAC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2276" y="0"/>
            <a:ext cx="6647447" cy="6858000"/>
          </a:xfrm>
          <a:prstGeom prst="rect">
            <a:avLst/>
          </a:prstGeom>
        </p:spPr>
      </p:pic>
      <p:sp>
        <p:nvSpPr>
          <p:cNvPr id="4" name="TextBox 3">
            <a:extLst>
              <a:ext uri="{FF2B5EF4-FFF2-40B4-BE49-F238E27FC236}">
                <a16:creationId xmlns="" xmlns:a16="http://schemas.microsoft.com/office/drawing/2014/main" id="{0782A626-A645-4799-8C6C-B1962F6B4E5F}"/>
              </a:ext>
            </a:extLst>
          </p:cNvPr>
          <p:cNvSpPr txBox="1"/>
          <p:nvPr/>
        </p:nvSpPr>
        <p:spPr>
          <a:xfrm>
            <a:off x="9839325" y="628650"/>
            <a:ext cx="1514475" cy="2031325"/>
          </a:xfrm>
          <a:prstGeom prst="rect">
            <a:avLst/>
          </a:prstGeom>
          <a:noFill/>
        </p:spPr>
        <p:txBody>
          <a:bodyPr wrap="square" rtlCol="0">
            <a:spAutoFit/>
          </a:bodyPr>
          <a:lstStyle/>
          <a:p>
            <a:pPr algn="ctr"/>
            <a:r>
              <a:rPr lang="en-AU" i="1" dirty="0"/>
              <a:t>Thelymitra ixioides</a:t>
            </a:r>
          </a:p>
          <a:p>
            <a:pPr algn="ctr"/>
            <a:endParaRPr lang="en-AU" dirty="0"/>
          </a:p>
          <a:p>
            <a:pPr algn="ctr"/>
            <a:r>
              <a:rPr lang="en-AU" dirty="0"/>
              <a:t>Royal National Park</a:t>
            </a:r>
          </a:p>
          <a:p>
            <a:pPr algn="ctr"/>
            <a:endParaRPr lang="en-AU" dirty="0"/>
          </a:p>
          <a:p>
            <a:pPr algn="ctr"/>
            <a:r>
              <a:rPr lang="en-AU" dirty="0"/>
              <a:t>August 2021</a:t>
            </a:r>
          </a:p>
        </p:txBody>
      </p:sp>
    </p:spTree>
    <p:extLst>
      <p:ext uri="{BB962C8B-B14F-4D97-AF65-F5344CB8AC3E}">
        <p14:creationId xmlns:p14="http://schemas.microsoft.com/office/powerpoint/2010/main" val="17780226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65C07AF0-5D92-4A52-B680-726986E5F4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30"/>
            <a:ext cx="12192000" cy="6849940"/>
          </a:xfrm>
          <a:prstGeom prst="rect">
            <a:avLst/>
          </a:prstGeom>
        </p:spPr>
      </p:pic>
    </p:spTree>
    <p:extLst>
      <p:ext uri="{BB962C8B-B14F-4D97-AF65-F5344CB8AC3E}">
        <p14:creationId xmlns:p14="http://schemas.microsoft.com/office/powerpoint/2010/main" val="6033975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22B7F03-8E89-4A0A-ABDF-CF113BE09C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6" name="TextBox 5">
            <a:extLst>
              <a:ext uri="{FF2B5EF4-FFF2-40B4-BE49-F238E27FC236}">
                <a16:creationId xmlns="" xmlns:a16="http://schemas.microsoft.com/office/drawing/2014/main" id="{C57C0BA1-D029-4E50-81CA-A8963EACE084}"/>
              </a:ext>
            </a:extLst>
          </p:cNvPr>
          <p:cNvSpPr txBox="1"/>
          <p:nvPr/>
        </p:nvSpPr>
        <p:spPr>
          <a:xfrm>
            <a:off x="619125" y="504825"/>
            <a:ext cx="3495675" cy="2031325"/>
          </a:xfrm>
          <a:prstGeom prst="rect">
            <a:avLst/>
          </a:prstGeom>
          <a:noFill/>
        </p:spPr>
        <p:txBody>
          <a:bodyPr wrap="square" rtlCol="0">
            <a:spAutoFit/>
          </a:bodyPr>
          <a:lstStyle/>
          <a:p>
            <a:pPr algn="ctr"/>
            <a:r>
              <a:rPr lang="en-AU" i="1" dirty="0"/>
              <a:t>Prasophyllum elatum</a:t>
            </a:r>
          </a:p>
          <a:p>
            <a:pPr algn="ctr"/>
            <a:endParaRPr lang="en-AU" dirty="0"/>
          </a:p>
          <a:p>
            <a:pPr algn="ctr"/>
            <a:r>
              <a:rPr lang="en-AU" dirty="0"/>
              <a:t>Tall Leek Orchid</a:t>
            </a:r>
          </a:p>
          <a:p>
            <a:pPr algn="ctr"/>
            <a:endParaRPr lang="en-AU" dirty="0"/>
          </a:p>
          <a:p>
            <a:pPr algn="ctr"/>
            <a:r>
              <a:rPr lang="en-AU" dirty="0"/>
              <a:t>Curra Moors Fire Trail</a:t>
            </a:r>
          </a:p>
          <a:p>
            <a:pPr algn="ctr"/>
            <a:endParaRPr lang="en-AU" dirty="0"/>
          </a:p>
          <a:p>
            <a:pPr algn="ctr"/>
            <a:r>
              <a:rPr lang="en-AU" dirty="0"/>
              <a:t>September 2021</a:t>
            </a:r>
          </a:p>
        </p:txBody>
      </p:sp>
    </p:spTree>
    <p:extLst>
      <p:ext uri="{BB962C8B-B14F-4D97-AF65-F5344CB8AC3E}">
        <p14:creationId xmlns:p14="http://schemas.microsoft.com/office/powerpoint/2010/main" val="42807360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E869FDBF-0FCA-48D1-8313-E2877B1813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0700" y="0"/>
            <a:ext cx="8915400" cy="6858000"/>
          </a:xfrm>
          <a:prstGeom prst="rect">
            <a:avLst/>
          </a:prstGeom>
        </p:spPr>
      </p:pic>
    </p:spTree>
    <p:extLst>
      <p:ext uri="{BB962C8B-B14F-4D97-AF65-F5344CB8AC3E}">
        <p14:creationId xmlns:p14="http://schemas.microsoft.com/office/powerpoint/2010/main" val="41044146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3151FE8-E47F-4209-AA27-4BE0064706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 xmlns:a16="http://schemas.microsoft.com/office/drawing/2014/main" id="{32388B74-0189-476E-8E24-DBD19518CC96}"/>
              </a:ext>
            </a:extLst>
          </p:cNvPr>
          <p:cNvSpPr txBox="1"/>
          <p:nvPr/>
        </p:nvSpPr>
        <p:spPr>
          <a:xfrm>
            <a:off x="523875" y="295275"/>
            <a:ext cx="3467100" cy="1477328"/>
          </a:xfrm>
          <a:prstGeom prst="rect">
            <a:avLst/>
          </a:prstGeom>
          <a:noFill/>
        </p:spPr>
        <p:txBody>
          <a:bodyPr wrap="square" rtlCol="0">
            <a:spAutoFit/>
          </a:bodyPr>
          <a:lstStyle/>
          <a:p>
            <a:pPr algn="ctr"/>
            <a:r>
              <a:rPr lang="en-AU" i="1" dirty="0"/>
              <a:t>Caladenia carnea</a:t>
            </a:r>
          </a:p>
          <a:p>
            <a:pPr algn="ctr"/>
            <a:endParaRPr lang="en-AU" dirty="0"/>
          </a:p>
          <a:p>
            <a:pPr algn="ctr"/>
            <a:r>
              <a:rPr lang="en-AU" dirty="0"/>
              <a:t>Uloola Falls Fire Trail</a:t>
            </a:r>
          </a:p>
          <a:p>
            <a:pPr algn="ctr"/>
            <a:endParaRPr lang="en-AU" dirty="0"/>
          </a:p>
          <a:p>
            <a:pPr algn="ctr"/>
            <a:r>
              <a:rPr lang="en-AU" dirty="0"/>
              <a:t>August 2021</a:t>
            </a:r>
          </a:p>
        </p:txBody>
      </p:sp>
    </p:spTree>
    <p:extLst>
      <p:ext uri="{BB962C8B-B14F-4D97-AF65-F5344CB8AC3E}">
        <p14:creationId xmlns:p14="http://schemas.microsoft.com/office/powerpoint/2010/main" val="20980368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AEDDBC87-92F9-47C7-824F-AE0AADB9D6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41822923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0AA6187D-2071-4762-8068-9BC94C920E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482838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AB0299C1-3831-48CB-B814-D25359EBE7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4536" y="0"/>
            <a:ext cx="8625827" cy="6858000"/>
          </a:xfrm>
          <a:prstGeom prst="rect">
            <a:avLst/>
          </a:prstGeom>
        </p:spPr>
      </p:pic>
      <p:sp>
        <p:nvSpPr>
          <p:cNvPr id="4" name="TextBox 3">
            <a:extLst>
              <a:ext uri="{FF2B5EF4-FFF2-40B4-BE49-F238E27FC236}">
                <a16:creationId xmlns="" xmlns:a16="http://schemas.microsoft.com/office/drawing/2014/main" id="{0B5A90B9-E70C-43A8-8CEC-F376F2E55C94}"/>
              </a:ext>
            </a:extLst>
          </p:cNvPr>
          <p:cNvSpPr txBox="1"/>
          <p:nvPr/>
        </p:nvSpPr>
        <p:spPr>
          <a:xfrm>
            <a:off x="438150" y="647700"/>
            <a:ext cx="1543050" cy="2585323"/>
          </a:xfrm>
          <a:prstGeom prst="rect">
            <a:avLst/>
          </a:prstGeom>
          <a:noFill/>
        </p:spPr>
        <p:txBody>
          <a:bodyPr wrap="square" rtlCol="0">
            <a:spAutoFit/>
          </a:bodyPr>
          <a:lstStyle/>
          <a:p>
            <a:pPr algn="ctr"/>
            <a:r>
              <a:rPr lang="en-AU" i="1" dirty="0"/>
              <a:t>Pterostylis concinna</a:t>
            </a:r>
          </a:p>
          <a:p>
            <a:pPr algn="ctr"/>
            <a:endParaRPr lang="en-AU" dirty="0"/>
          </a:p>
          <a:p>
            <a:pPr algn="ctr"/>
            <a:r>
              <a:rPr lang="en-AU" dirty="0"/>
              <a:t>Weemalah</a:t>
            </a:r>
          </a:p>
          <a:p>
            <a:pPr algn="ctr"/>
            <a:endParaRPr lang="en-AU" dirty="0"/>
          </a:p>
          <a:p>
            <a:pPr algn="ctr"/>
            <a:r>
              <a:rPr lang="en-AU" dirty="0"/>
              <a:t>Royal National Park</a:t>
            </a:r>
          </a:p>
          <a:p>
            <a:pPr algn="ctr"/>
            <a:endParaRPr lang="en-AU" dirty="0"/>
          </a:p>
          <a:p>
            <a:pPr algn="ctr"/>
            <a:r>
              <a:rPr lang="en-AU" dirty="0"/>
              <a:t>August 2021</a:t>
            </a:r>
          </a:p>
        </p:txBody>
      </p:sp>
    </p:spTree>
    <p:extLst>
      <p:ext uri="{BB962C8B-B14F-4D97-AF65-F5344CB8AC3E}">
        <p14:creationId xmlns:p14="http://schemas.microsoft.com/office/powerpoint/2010/main" val="11876328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B24B75C0-0B88-4B5D-ADA2-36B1B65CB4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988" y="0"/>
            <a:ext cx="11216024" cy="6858000"/>
          </a:xfrm>
          <a:prstGeom prst="rect">
            <a:avLst/>
          </a:prstGeom>
        </p:spPr>
      </p:pic>
      <p:sp>
        <p:nvSpPr>
          <p:cNvPr id="4" name="TextBox 3">
            <a:extLst>
              <a:ext uri="{FF2B5EF4-FFF2-40B4-BE49-F238E27FC236}">
                <a16:creationId xmlns="" xmlns:a16="http://schemas.microsoft.com/office/drawing/2014/main" id="{575F82AB-EEBD-498E-8579-382F8C2A4691}"/>
              </a:ext>
            </a:extLst>
          </p:cNvPr>
          <p:cNvSpPr txBox="1"/>
          <p:nvPr/>
        </p:nvSpPr>
        <p:spPr>
          <a:xfrm>
            <a:off x="752475" y="390525"/>
            <a:ext cx="2943225" cy="2031325"/>
          </a:xfrm>
          <a:prstGeom prst="rect">
            <a:avLst/>
          </a:prstGeom>
          <a:noFill/>
        </p:spPr>
        <p:txBody>
          <a:bodyPr wrap="square" rtlCol="0">
            <a:spAutoFit/>
          </a:bodyPr>
          <a:lstStyle/>
          <a:p>
            <a:pPr algn="ctr"/>
            <a:r>
              <a:rPr lang="en-AU" i="1" dirty="0"/>
              <a:t>Caladenia alata</a:t>
            </a:r>
          </a:p>
          <a:p>
            <a:pPr algn="ctr"/>
            <a:endParaRPr lang="en-AU" dirty="0"/>
          </a:p>
          <a:p>
            <a:pPr algn="ctr"/>
            <a:r>
              <a:rPr lang="en-AU" dirty="0"/>
              <a:t>Bungoona Path</a:t>
            </a:r>
          </a:p>
          <a:p>
            <a:pPr algn="ctr"/>
            <a:endParaRPr lang="en-AU" dirty="0"/>
          </a:p>
          <a:p>
            <a:pPr algn="ctr"/>
            <a:r>
              <a:rPr lang="en-AU" dirty="0"/>
              <a:t>Royal National Park</a:t>
            </a:r>
          </a:p>
          <a:p>
            <a:pPr algn="ctr"/>
            <a:endParaRPr lang="en-AU" dirty="0"/>
          </a:p>
          <a:p>
            <a:pPr algn="ctr"/>
            <a:r>
              <a:rPr lang="en-AU" dirty="0"/>
              <a:t>September 2021</a:t>
            </a:r>
          </a:p>
        </p:txBody>
      </p:sp>
    </p:spTree>
    <p:extLst>
      <p:ext uri="{BB962C8B-B14F-4D97-AF65-F5344CB8AC3E}">
        <p14:creationId xmlns:p14="http://schemas.microsoft.com/office/powerpoint/2010/main" val="244057821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0FA21C0-78FA-4922-B307-1038BC701A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9037034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4930E060-8D3F-4341-9FFB-604A4DE260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 xmlns:a16="http://schemas.microsoft.com/office/drawing/2014/main" id="{6A7BAFE3-CCDF-457A-A0ED-22CE021D11B3}"/>
              </a:ext>
            </a:extLst>
          </p:cNvPr>
          <p:cNvSpPr txBox="1"/>
          <p:nvPr/>
        </p:nvSpPr>
        <p:spPr>
          <a:xfrm>
            <a:off x="7886700" y="771525"/>
            <a:ext cx="3581400" cy="923330"/>
          </a:xfrm>
          <a:prstGeom prst="rect">
            <a:avLst/>
          </a:prstGeom>
          <a:noFill/>
        </p:spPr>
        <p:txBody>
          <a:bodyPr wrap="square" rtlCol="0">
            <a:spAutoFit/>
          </a:bodyPr>
          <a:lstStyle/>
          <a:p>
            <a:pPr algn="ctr"/>
            <a:r>
              <a:rPr lang="en-AU" i="1" dirty="0"/>
              <a:t>Erythrorchis cassythoides</a:t>
            </a:r>
          </a:p>
          <a:p>
            <a:endParaRPr lang="en-AU" dirty="0"/>
          </a:p>
          <a:p>
            <a:pPr algn="ctr"/>
            <a:r>
              <a:rPr lang="en-AU" dirty="0"/>
              <a:t>September 2021</a:t>
            </a:r>
          </a:p>
        </p:txBody>
      </p:sp>
    </p:spTree>
    <p:extLst>
      <p:ext uri="{BB962C8B-B14F-4D97-AF65-F5344CB8AC3E}">
        <p14:creationId xmlns:p14="http://schemas.microsoft.com/office/powerpoint/2010/main" val="207447887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E2A2F819-6632-4C40-94B9-34CB0440AD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9737" y="0"/>
            <a:ext cx="9972526" cy="6858000"/>
          </a:xfrm>
          <a:prstGeom prst="rect">
            <a:avLst/>
          </a:prstGeom>
        </p:spPr>
      </p:pic>
    </p:spTree>
    <p:extLst>
      <p:ext uri="{BB962C8B-B14F-4D97-AF65-F5344CB8AC3E}">
        <p14:creationId xmlns:p14="http://schemas.microsoft.com/office/powerpoint/2010/main" val="29588892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0EB28141-5B57-450D-9EAF-6D27CF061C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 xmlns:a16="http://schemas.microsoft.com/office/drawing/2014/main" id="{0B517EC5-5143-47A8-9B9F-5D11EF82C87F}"/>
              </a:ext>
            </a:extLst>
          </p:cNvPr>
          <p:cNvSpPr txBox="1"/>
          <p:nvPr/>
        </p:nvSpPr>
        <p:spPr>
          <a:xfrm>
            <a:off x="1295400" y="466725"/>
            <a:ext cx="3486150" cy="2031325"/>
          </a:xfrm>
          <a:prstGeom prst="rect">
            <a:avLst/>
          </a:prstGeom>
          <a:noFill/>
        </p:spPr>
        <p:txBody>
          <a:bodyPr wrap="square" rtlCol="0">
            <a:spAutoFit/>
          </a:bodyPr>
          <a:lstStyle/>
          <a:p>
            <a:pPr algn="ctr"/>
            <a:r>
              <a:rPr lang="en-AU" i="1" dirty="0"/>
              <a:t>Calochilus paludosus</a:t>
            </a:r>
          </a:p>
          <a:p>
            <a:pPr algn="ctr"/>
            <a:endParaRPr lang="en-AU" dirty="0"/>
          </a:p>
          <a:p>
            <a:pPr algn="ctr"/>
            <a:r>
              <a:rPr lang="en-AU" dirty="0"/>
              <a:t>Red Bear Orchid</a:t>
            </a:r>
          </a:p>
          <a:p>
            <a:pPr algn="ctr"/>
            <a:endParaRPr lang="en-AU" dirty="0"/>
          </a:p>
          <a:p>
            <a:pPr algn="ctr"/>
            <a:r>
              <a:rPr lang="en-AU" dirty="0"/>
              <a:t>September 2021</a:t>
            </a:r>
          </a:p>
          <a:p>
            <a:pPr algn="ctr"/>
            <a:endParaRPr lang="en-AU" dirty="0"/>
          </a:p>
          <a:p>
            <a:pPr algn="ctr"/>
            <a:r>
              <a:rPr lang="en-AU" dirty="0"/>
              <a:t>Royal National Park</a:t>
            </a:r>
          </a:p>
        </p:txBody>
      </p:sp>
    </p:spTree>
    <p:extLst>
      <p:ext uri="{BB962C8B-B14F-4D97-AF65-F5344CB8AC3E}">
        <p14:creationId xmlns:p14="http://schemas.microsoft.com/office/powerpoint/2010/main" val="36398756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9AE739A-2C26-4BBA-99BE-964E5E64DA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27657571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FE3EB15B-C704-4C6C-9624-545431AF30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 xmlns:a16="http://schemas.microsoft.com/office/drawing/2014/main" id="{6C4FC03E-616D-4B1E-9308-329A52ADDDBE}"/>
              </a:ext>
            </a:extLst>
          </p:cNvPr>
          <p:cNvSpPr txBox="1"/>
          <p:nvPr/>
        </p:nvSpPr>
        <p:spPr>
          <a:xfrm>
            <a:off x="1455938" y="834501"/>
            <a:ext cx="3293615" cy="923330"/>
          </a:xfrm>
          <a:prstGeom prst="rect">
            <a:avLst/>
          </a:prstGeom>
          <a:noFill/>
        </p:spPr>
        <p:txBody>
          <a:bodyPr wrap="square" rtlCol="0">
            <a:spAutoFit/>
          </a:bodyPr>
          <a:lstStyle/>
          <a:p>
            <a:r>
              <a:rPr lang="en-AU" i="1" dirty="0"/>
              <a:t>Calochilus </a:t>
            </a:r>
            <a:r>
              <a:rPr lang="en-AU" i="1" dirty="0" smtClean="0"/>
              <a:t>campestris</a:t>
            </a:r>
            <a:endParaRPr lang="en-AU" i="1" dirty="0"/>
          </a:p>
          <a:p>
            <a:r>
              <a:rPr lang="en-AU" dirty="0"/>
              <a:t>Royal National Park</a:t>
            </a:r>
          </a:p>
          <a:p>
            <a:r>
              <a:rPr lang="en-AU" dirty="0"/>
              <a:t>September 15</a:t>
            </a:r>
            <a:r>
              <a:rPr lang="en-AU" baseline="30000" dirty="0"/>
              <a:t>th</a:t>
            </a:r>
            <a:r>
              <a:rPr lang="en-AU" dirty="0"/>
              <a:t> 2021</a:t>
            </a:r>
          </a:p>
        </p:txBody>
      </p:sp>
    </p:spTree>
    <p:extLst>
      <p:ext uri="{BB962C8B-B14F-4D97-AF65-F5344CB8AC3E}">
        <p14:creationId xmlns:p14="http://schemas.microsoft.com/office/powerpoint/2010/main" val="126770376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24E456D9-A266-43F3-A4E2-C90E2B55565B}"/>
              </a:ext>
            </a:extLst>
          </p:cNvPr>
          <p:cNvSpPr txBox="1"/>
          <p:nvPr/>
        </p:nvSpPr>
        <p:spPr>
          <a:xfrm>
            <a:off x="8630019" y="5050839"/>
            <a:ext cx="3086100" cy="1477328"/>
          </a:xfrm>
          <a:prstGeom prst="rect">
            <a:avLst/>
          </a:prstGeom>
          <a:noFill/>
        </p:spPr>
        <p:txBody>
          <a:bodyPr wrap="square" rtlCol="0">
            <a:spAutoFit/>
          </a:bodyPr>
          <a:lstStyle/>
          <a:p>
            <a:pPr algn="ctr"/>
            <a:r>
              <a:rPr lang="en-AU" dirty="0"/>
              <a:t>Everyone’s favourite</a:t>
            </a:r>
          </a:p>
          <a:p>
            <a:pPr algn="ctr"/>
            <a:endParaRPr lang="en-AU" dirty="0"/>
          </a:p>
          <a:p>
            <a:pPr algn="ctr"/>
            <a:r>
              <a:rPr lang="en-AU" dirty="0"/>
              <a:t>The Flying Duck Orchid</a:t>
            </a:r>
          </a:p>
          <a:p>
            <a:pPr algn="ctr"/>
            <a:endParaRPr lang="en-AU" dirty="0"/>
          </a:p>
          <a:p>
            <a:pPr algn="ctr"/>
            <a:r>
              <a:rPr lang="en-AU" i="1" dirty="0" err="1"/>
              <a:t>Caleana</a:t>
            </a:r>
            <a:r>
              <a:rPr lang="en-AU" i="1" dirty="0"/>
              <a:t> major</a:t>
            </a:r>
          </a:p>
        </p:txBody>
      </p:sp>
      <p:pic>
        <p:nvPicPr>
          <p:cNvPr id="3" name="Picture 2">
            <a:extLst>
              <a:ext uri="{FF2B5EF4-FFF2-40B4-BE49-F238E27FC236}">
                <a16:creationId xmlns="" xmlns:a16="http://schemas.microsoft.com/office/drawing/2014/main" id="{9EA99E2A-22F1-4CBA-AECB-34AC8DC70C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4362" y="722250"/>
            <a:ext cx="7337682" cy="5413500"/>
          </a:xfrm>
          <a:prstGeom prst="rect">
            <a:avLst/>
          </a:prstGeom>
        </p:spPr>
      </p:pic>
    </p:spTree>
    <p:extLst>
      <p:ext uri="{BB962C8B-B14F-4D97-AF65-F5344CB8AC3E}">
        <p14:creationId xmlns:p14="http://schemas.microsoft.com/office/powerpoint/2010/main" val="17484222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95F95331-F645-4FBE-91DA-9101CF5E0C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4" name="TextBox 3">
            <a:extLst>
              <a:ext uri="{FF2B5EF4-FFF2-40B4-BE49-F238E27FC236}">
                <a16:creationId xmlns="" xmlns:a16="http://schemas.microsoft.com/office/drawing/2014/main" id="{D31DC9A9-FEA6-4BA1-B515-197F3D84F777}"/>
              </a:ext>
            </a:extLst>
          </p:cNvPr>
          <p:cNvSpPr txBox="1"/>
          <p:nvPr/>
        </p:nvSpPr>
        <p:spPr>
          <a:xfrm>
            <a:off x="710214" y="4261282"/>
            <a:ext cx="3630967" cy="923330"/>
          </a:xfrm>
          <a:prstGeom prst="rect">
            <a:avLst/>
          </a:prstGeom>
          <a:noFill/>
        </p:spPr>
        <p:txBody>
          <a:bodyPr wrap="square" rtlCol="0">
            <a:spAutoFit/>
          </a:bodyPr>
          <a:lstStyle/>
          <a:p>
            <a:pPr algn="ctr"/>
            <a:r>
              <a:rPr lang="en-AU" i="1" dirty="0"/>
              <a:t>Caleana major</a:t>
            </a:r>
          </a:p>
          <a:p>
            <a:pPr algn="ctr"/>
            <a:r>
              <a:rPr lang="en-AU" dirty="0"/>
              <a:t>Royal National Park</a:t>
            </a:r>
          </a:p>
          <a:p>
            <a:pPr algn="ctr"/>
            <a:r>
              <a:rPr lang="en-AU" dirty="0"/>
              <a:t>September 17 2021</a:t>
            </a:r>
          </a:p>
        </p:txBody>
      </p:sp>
      <p:sp>
        <p:nvSpPr>
          <p:cNvPr id="6" name="TextBox 5">
            <a:extLst>
              <a:ext uri="{FF2B5EF4-FFF2-40B4-BE49-F238E27FC236}">
                <a16:creationId xmlns="" xmlns:a16="http://schemas.microsoft.com/office/drawing/2014/main" id="{E07F9EA2-5E0C-411C-9C30-4A5BD48F2896}"/>
              </a:ext>
            </a:extLst>
          </p:cNvPr>
          <p:cNvSpPr txBox="1"/>
          <p:nvPr/>
        </p:nvSpPr>
        <p:spPr>
          <a:xfrm>
            <a:off x="8851037" y="426128"/>
            <a:ext cx="2823099" cy="5909310"/>
          </a:xfrm>
          <a:prstGeom prst="rect">
            <a:avLst/>
          </a:prstGeom>
          <a:noFill/>
        </p:spPr>
        <p:txBody>
          <a:bodyPr wrap="square" rtlCol="0">
            <a:spAutoFit/>
          </a:bodyPr>
          <a:lstStyle/>
          <a:p>
            <a:r>
              <a:rPr lang="en-GB" dirty="0"/>
              <a:t>The flower is an attractant to insects, such as male sawflies which pollinate the flower in a process known as pseudocopulation. When the insect lands on the labellum our duck lowers its head, traps the insect and only lets it out after the insect has “finished” his business.</a:t>
            </a:r>
          </a:p>
          <a:p>
            <a:r>
              <a:rPr lang="en-GB" dirty="0"/>
              <a:t>The pollinia come loose and get stuck to his back. He continues to “copulate” with the flower to the point of ejaculation. Eventually, he flies away, visits other orchids, unwittingly pollinates them, and thus helps the orchids reproduce.</a:t>
            </a:r>
          </a:p>
        </p:txBody>
      </p:sp>
    </p:spTree>
    <p:extLst>
      <p:ext uri="{BB962C8B-B14F-4D97-AF65-F5344CB8AC3E}">
        <p14:creationId xmlns:p14="http://schemas.microsoft.com/office/powerpoint/2010/main" val="39596272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75508A0-C868-4E55-8A98-1DC596E3C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244" y="0"/>
            <a:ext cx="10289512" cy="6858000"/>
          </a:xfrm>
          <a:prstGeom prst="rect">
            <a:avLst/>
          </a:prstGeom>
        </p:spPr>
      </p:pic>
      <p:sp>
        <p:nvSpPr>
          <p:cNvPr id="4" name="TextBox 3">
            <a:extLst>
              <a:ext uri="{FF2B5EF4-FFF2-40B4-BE49-F238E27FC236}">
                <a16:creationId xmlns="" xmlns:a16="http://schemas.microsoft.com/office/drawing/2014/main" id="{9F713484-B44D-4E84-B9C2-DFFF741F8298}"/>
              </a:ext>
            </a:extLst>
          </p:cNvPr>
          <p:cNvSpPr txBox="1"/>
          <p:nvPr/>
        </p:nvSpPr>
        <p:spPr>
          <a:xfrm>
            <a:off x="8158579" y="692458"/>
            <a:ext cx="2663301" cy="923330"/>
          </a:xfrm>
          <a:prstGeom prst="rect">
            <a:avLst/>
          </a:prstGeom>
          <a:noFill/>
        </p:spPr>
        <p:txBody>
          <a:bodyPr wrap="square" rtlCol="0">
            <a:spAutoFit/>
          </a:bodyPr>
          <a:lstStyle/>
          <a:p>
            <a:pPr algn="ctr"/>
            <a:r>
              <a:rPr lang="en-AU" i="1" dirty="0"/>
              <a:t>Thelymitra carnea</a:t>
            </a:r>
          </a:p>
          <a:p>
            <a:pPr algn="ctr"/>
            <a:r>
              <a:rPr lang="en-AU" dirty="0"/>
              <a:t>September 2021</a:t>
            </a:r>
          </a:p>
          <a:p>
            <a:pPr algn="ctr"/>
            <a:r>
              <a:rPr lang="en-AU" dirty="0"/>
              <a:t>Royal National Park</a:t>
            </a:r>
          </a:p>
        </p:txBody>
      </p:sp>
    </p:spTree>
    <p:extLst>
      <p:ext uri="{BB962C8B-B14F-4D97-AF65-F5344CB8AC3E}">
        <p14:creationId xmlns:p14="http://schemas.microsoft.com/office/powerpoint/2010/main" val="26797407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FF95672-4DFF-4282-8525-2CF0A14582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244" y="0"/>
            <a:ext cx="10289512" cy="6858000"/>
          </a:xfrm>
          <a:prstGeom prst="rect">
            <a:avLst/>
          </a:prstGeom>
        </p:spPr>
      </p:pic>
    </p:spTree>
    <p:extLst>
      <p:ext uri="{BB962C8B-B14F-4D97-AF65-F5344CB8AC3E}">
        <p14:creationId xmlns:p14="http://schemas.microsoft.com/office/powerpoint/2010/main" val="330106187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D4B6970-B97F-453B-9E10-DF8CA80011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578919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A2D6B0D2-4C75-4691-9B06-326CCF483C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26897" cy="6858000"/>
          </a:xfrm>
          <a:prstGeom prst="rect">
            <a:avLst/>
          </a:prstGeom>
        </p:spPr>
      </p:pic>
      <p:sp>
        <p:nvSpPr>
          <p:cNvPr id="4" name="TextBox 3">
            <a:extLst>
              <a:ext uri="{FF2B5EF4-FFF2-40B4-BE49-F238E27FC236}">
                <a16:creationId xmlns="" xmlns:a16="http://schemas.microsoft.com/office/drawing/2014/main" id="{5643BA9C-B165-466C-A3E3-F1242447296E}"/>
              </a:ext>
            </a:extLst>
          </p:cNvPr>
          <p:cNvSpPr txBox="1"/>
          <p:nvPr/>
        </p:nvSpPr>
        <p:spPr>
          <a:xfrm>
            <a:off x="8566951" y="594804"/>
            <a:ext cx="3178206" cy="369332"/>
          </a:xfrm>
          <a:prstGeom prst="rect">
            <a:avLst/>
          </a:prstGeom>
          <a:noFill/>
        </p:spPr>
        <p:txBody>
          <a:bodyPr wrap="square" rtlCol="0">
            <a:spAutoFit/>
          </a:bodyPr>
          <a:lstStyle/>
          <a:p>
            <a:r>
              <a:rPr lang="en-AU" i="1" dirty="0"/>
              <a:t>Thelymitra </a:t>
            </a:r>
            <a:r>
              <a:rPr lang="en-AU" i="1" dirty="0" err="1"/>
              <a:t>longiloba</a:t>
            </a:r>
            <a:endParaRPr lang="en-AU" i="1" dirty="0"/>
          </a:p>
        </p:txBody>
      </p:sp>
    </p:spTree>
    <p:extLst>
      <p:ext uri="{BB962C8B-B14F-4D97-AF65-F5344CB8AC3E}">
        <p14:creationId xmlns:p14="http://schemas.microsoft.com/office/powerpoint/2010/main" val="175774319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3" name="TextBox 2"/>
          <p:cNvSpPr txBox="1"/>
          <p:nvPr/>
        </p:nvSpPr>
        <p:spPr>
          <a:xfrm>
            <a:off x="8397025" y="553792"/>
            <a:ext cx="2202288" cy="646331"/>
          </a:xfrm>
          <a:prstGeom prst="rect">
            <a:avLst/>
          </a:prstGeom>
          <a:noFill/>
        </p:spPr>
        <p:txBody>
          <a:bodyPr wrap="square" rtlCol="0">
            <a:spAutoFit/>
          </a:bodyPr>
          <a:lstStyle/>
          <a:p>
            <a:r>
              <a:rPr lang="en-AU" i="1" dirty="0"/>
              <a:t>Caladenia carnea</a:t>
            </a:r>
          </a:p>
          <a:p>
            <a:r>
              <a:rPr lang="en-AU" dirty="0"/>
              <a:t>Still out, October 5th</a:t>
            </a:r>
          </a:p>
        </p:txBody>
      </p:sp>
    </p:spTree>
    <p:extLst>
      <p:ext uri="{BB962C8B-B14F-4D97-AF65-F5344CB8AC3E}">
        <p14:creationId xmlns:p14="http://schemas.microsoft.com/office/powerpoint/2010/main" val="42300814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8372481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73614906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3" name="TextBox 2"/>
          <p:cNvSpPr txBox="1"/>
          <p:nvPr/>
        </p:nvSpPr>
        <p:spPr>
          <a:xfrm>
            <a:off x="7328079" y="5383369"/>
            <a:ext cx="3155324" cy="923330"/>
          </a:xfrm>
          <a:prstGeom prst="rect">
            <a:avLst/>
          </a:prstGeom>
          <a:noFill/>
        </p:spPr>
        <p:txBody>
          <a:bodyPr wrap="square" rtlCol="0">
            <a:spAutoFit/>
          </a:bodyPr>
          <a:lstStyle/>
          <a:p>
            <a:pPr algn="ctr"/>
            <a:r>
              <a:rPr lang="en-AU" i="1" dirty="0"/>
              <a:t>Dockrillia </a:t>
            </a:r>
            <a:r>
              <a:rPr lang="en-AU" i="1" dirty="0" err="1"/>
              <a:t>striolata</a:t>
            </a:r>
            <a:endParaRPr lang="en-AU" i="1" dirty="0"/>
          </a:p>
          <a:p>
            <a:pPr algn="ctr"/>
            <a:r>
              <a:rPr lang="en-AU" dirty="0"/>
              <a:t>Streaked Rock Orchid</a:t>
            </a:r>
          </a:p>
          <a:p>
            <a:pPr algn="ctr"/>
            <a:r>
              <a:rPr lang="en-AU" dirty="0"/>
              <a:t>October 5th</a:t>
            </a:r>
          </a:p>
        </p:txBody>
      </p:sp>
    </p:spTree>
    <p:extLst>
      <p:ext uri="{BB962C8B-B14F-4D97-AF65-F5344CB8AC3E}">
        <p14:creationId xmlns:p14="http://schemas.microsoft.com/office/powerpoint/2010/main" val="15270824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9337548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961031"/>
          </a:xfrm>
          <a:prstGeom prst="rect">
            <a:avLst/>
          </a:prstGeom>
        </p:spPr>
      </p:pic>
    </p:spTree>
    <p:extLst>
      <p:ext uri="{BB962C8B-B14F-4D97-AF65-F5344CB8AC3E}">
        <p14:creationId xmlns:p14="http://schemas.microsoft.com/office/powerpoint/2010/main" val="9575380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ACE85DDC-1AF1-4C02-AB06-07F58C5DCF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 xmlns:a16="http://schemas.microsoft.com/office/drawing/2014/main" id="{F7A045A6-9771-4287-9508-D21331FC4EB9}"/>
              </a:ext>
            </a:extLst>
          </p:cNvPr>
          <p:cNvSpPr txBox="1"/>
          <p:nvPr/>
        </p:nvSpPr>
        <p:spPr>
          <a:xfrm>
            <a:off x="8124825" y="5467350"/>
            <a:ext cx="3114675" cy="923330"/>
          </a:xfrm>
          <a:prstGeom prst="rect">
            <a:avLst/>
          </a:prstGeom>
          <a:noFill/>
        </p:spPr>
        <p:txBody>
          <a:bodyPr wrap="square" rtlCol="0">
            <a:spAutoFit/>
          </a:bodyPr>
          <a:lstStyle/>
          <a:p>
            <a:pPr algn="ctr"/>
            <a:r>
              <a:rPr lang="en-AU" i="1" dirty="0"/>
              <a:t>Cryptostylis </a:t>
            </a:r>
            <a:r>
              <a:rPr lang="en-AU" i="1" dirty="0" err="1"/>
              <a:t>erecta</a:t>
            </a:r>
            <a:endParaRPr lang="en-AU" i="1" dirty="0"/>
          </a:p>
          <a:p>
            <a:pPr algn="ctr"/>
            <a:endParaRPr lang="en-AU" dirty="0"/>
          </a:p>
          <a:p>
            <a:pPr algn="ctr"/>
            <a:endParaRPr lang="en-AU" dirty="0"/>
          </a:p>
        </p:txBody>
      </p:sp>
    </p:spTree>
    <p:extLst>
      <p:ext uri="{BB962C8B-B14F-4D97-AF65-F5344CB8AC3E}">
        <p14:creationId xmlns:p14="http://schemas.microsoft.com/office/powerpoint/2010/main" val="413161594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32636FF5-E461-4882-A40C-5428C16164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13161749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B35FE0E-3528-4B59-ADF4-A8A28D52BF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512531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4D97210D-758A-4A74-9D3A-58B4951A0A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55448439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F4B5F09E-B794-422E-8C08-F13141DD50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 xmlns:a16="http://schemas.microsoft.com/office/drawing/2014/main" id="{034E7291-57FE-4865-8C04-3A806848762F}"/>
              </a:ext>
            </a:extLst>
          </p:cNvPr>
          <p:cNvSpPr txBox="1"/>
          <p:nvPr/>
        </p:nvSpPr>
        <p:spPr>
          <a:xfrm>
            <a:off x="7794594" y="435006"/>
            <a:ext cx="3178206" cy="923330"/>
          </a:xfrm>
          <a:prstGeom prst="rect">
            <a:avLst/>
          </a:prstGeom>
          <a:noFill/>
        </p:spPr>
        <p:txBody>
          <a:bodyPr wrap="square" rtlCol="0">
            <a:spAutoFit/>
          </a:bodyPr>
          <a:lstStyle/>
          <a:p>
            <a:pPr algn="ctr"/>
            <a:r>
              <a:rPr lang="en-AU" i="1" dirty="0"/>
              <a:t>Diuris aurea</a:t>
            </a:r>
          </a:p>
          <a:p>
            <a:pPr algn="ctr"/>
            <a:r>
              <a:rPr lang="en-AU" dirty="0"/>
              <a:t>October 6</a:t>
            </a:r>
            <a:r>
              <a:rPr lang="en-AU" baseline="30000" dirty="0"/>
              <a:t>th</a:t>
            </a:r>
            <a:endParaRPr lang="en-AU" dirty="0"/>
          </a:p>
          <a:p>
            <a:pPr algn="ctr"/>
            <a:r>
              <a:rPr lang="en-AU" dirty="0"/>
              <a:t>Engadine</a:t>
            </a:r>
          </a:p>
        </p:txBody>
      </p:sp>
    </p:spTree>
    <p:extLst>
      <p:ext uri="{BB962C8B-B14F-4D97-AF65-F5344CB8AC3E}">
        <p14:creationId xmlns:p14="http://schemas.microsoft.com/office/powerpoint/2010/main" val="353932462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BE1143B1-EBCD-47BD-9755-C523026C75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2667000" y="1143000"/>
            <a:ext cx="6858000" cy="4572000"/>
          </a:xfrm>
          <a:prstGeom prst="rect">
            <a:avLst/>
          </a:prstGeom>
        </p:spPr>
      </p:pic>
    </p:spTree>
    <p:extLst>
      <p:ext uri="{BB962C8B-B14F-4D97-AF65-F5344CB8AC3E}">
        <p14:creationId xmlns:p14="http://schemas.microsoft.com/office/powerpoint/2010/main" val="351776461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FB12EFDD-D964-4A93-9F5E-36AA8E2C52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1316807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B897C188-3D1E-464A-BE1B-8B1FC59A18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 xmlns:a16="http://schemas.microsoft.com/office/drawing/2014/main" id="{9D4E9A49-F906-4A3C-A15F-7D27ABD24C5B}"/>
              </a:ext>
            </a:extLst>
          </p:cNvPr>
          <p:cNvSpPr txBox="1"/>
          <p:nvPr/>
        </p:nvSpPr>
        <p:spPr>
          <a:xfrm>
            <a:off x="7624168" y="498900"/>
            <a:ext cx="3036164" cy="1200329"/>
          </a:xfrm>
          <a:prstGeom prst="rect">
            <a:avLst/>
          </a:prstGeom>
          <a:noFill/>
        </p:spPr>
        <p:txBody>
          <a:bodyPr wrap="square" rtlCol="0">
            <a:spAutoFit/>
          </a:bodyPr>
          <a:lstStyle/>
          <a:p>
            <a:pPr algn="ctr"/>
            <a:r>
              <a:rPr lang="en-AU" i="1" dirty="0"/>
              <a:t>Microtis </a:t>
            </a:r>
            <a:r>
              <a:rPr lang="en-AU" i="1" dirty="0" smtClean="0"/>
              <a:t>parviflora</a:t>
            </a:r>
          </a:p>
          <a:p>
            <a:pPr algn="ctr"/>
            <a:r>
              <a:rPr lang="en-AU" smtClean="0"/>
              <a:t>Onion </a:t>
            </a:r>
            <a:r>
              <a:rPr lang="en-AU" dirty="0"/>
              <a:t>Orchid</a:t>
            </a:r>
          </a:p>
          <a:p>
            <a:pPr algn="ctr"/>
            <a:r>
              <a:rPr lang="en-AU" dirty="0"/>
              <a:t>October 6</a:t>
            </a:r>
            <a:r>
              <a:rPr lang="en-AU" baseline="30000" dirty="0"/>
              <a:t>th</a:t>
            </a:r>
            <a:endParaRPr lang="en-AU" dirty="0"/>
          </a:p>
          <a:p>
            <a:pPr algn="ctr"/>
            <a:r>
              <a:rPr lang="en-AU" dirty="0"/>
              <a:t>Engadine</a:t>
            </a:r>
          </a:p>
        </p:txBody>
      </p:sp>
    </p:spTree>
    <p:extLst>
      <p:ext uri="{BB962C8B-B14F-4D97-AF65-F5344CB8AC3E}">
        <p14:creationId xmlns:p14="http://schemas.microsoft.com/office/powerpoint/2010/main" val="61708436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65B26075-5C9D-4D80-AE50-4F1CC08CAE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245837395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9C2ABDF1-FFDA-4880-9975-0F1DEAEC72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 xmlns:a16="http://schemas.microsoft.com/office/drawing/2014/main" id="{733D1C8D-333C-4142-A79E-AA9143B73DA4}"/>
              </a:ext>
            </a:extLst>
          </p:cNvPr>
          <p:cNvSpPr txBox="1"/>
          <p:nvPr/>
        </p:nvSpPr>
        <p:spPr>
          <a:xfrm>
            <a:off x="239697" y="3630967"/>
            <a:ext cx="2006353" cy="1477328"/>
          </a:xfrm>
          <a:prstGeom prst="rect">
            <a:avLst/>
          </a:prstGeom>
          <a:noFill/>
        </p:spPr>
        <p:txBody>
          <a:bodyPr wrap="square" rtlCol="0">
            <a:spAutoFit/>
          </a:bodyPr>
          <a:lstStyle/>
          <a:p>
            <a:pPr algn="ctr"/>
            <a:r>
              <a:rPr lang="en-AU" i="1" dirty="0"/>
              <a:t>Dockrillia linguiformis</a:t>
            </a:r>
          </a:p>
          <a:p>
            <a:pPr algn="ctr"/>
            <a:endParaRPr lang="en-AU" i="1" dirty="0"/>
          </a:p>
          <a:p>
            <a:pPr algn="ctr"/>
            <a:r>
              <a:rPr lang="en-AU" dirty="0"/>
              <a:t>Engadine</a:t>
            </a:r>
          </a:p>
          <a:p>
            <a:pPr algn="ctr"/>
            <a:r>
              <a:rPr lang="en-AU" dirty="0"/>
              <a:t>October 6</a:t>
            </a:r>
          </a:p>
        </p:txBody>
      </p:sp>
    </p:spTree>
    <p:extLst>
      <p:ext uri="{BB962C8B-B14F-4D97-AF65-F5344CB8AC3E}">
        <p14:creationId xmlns:p14="http://schemas.microsoft.com/office/powerpoint/2010/main" val="361123849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0A04D33C-6E90-4555-B964-F50635BD7A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 xmlns:a16="http://schemas.microsoft.com/office/drawing/2014/main" id="{B9C0AE9E-A0B3-4599-8AA0-D8616EA72BAC}"/>
              </a:ext>
            </a:extLst>
          </p:cNvPr>
          <p:cNvSpPr txBox="1"/>
          <p:nvPr/>
        </p:nvSpPr>
        <p:spPr>
          <a:xfrm>
            <a:off x="952500" y="4667250"/>
            <a:ext cx="3009900" cy="1477328"/>
          </a:xfrm>
          <a:prstGeom prst="rect">
            <a:avLst/>
          </a:prstGeom>
          <a:noFill/>
        </p:spPr>
        <p:txBody>
          <a:bodyPr wrap="square" rtlCol="0">
            <a:spAutoFit/>
          </a:bodyPr>
          <a:lstStyle/>
          <a:p>
            <a:pPr algn="ctr"/>
            <a:r>
              <a:rPr lang="en-AU" i="1" dirty="0"/>
              <a:t>Cryptostylis </a:t>
            </a:r>
            <a:r>
              <a:rPr lang="en-AU" i="1" dirty="0" err="1"/>
              <a:t>leptochila</a:t>
            </a:r>
            <a:endParaRPr lang="en-AU" i="1" dirty="0"/>
          </a:p>
          <a:p>
            <a:endParaRPr lang="en-AU" dirty="0"/>
          </a:p>
          <a:p>
            <a:pPr algn="ctr"/>
            <a:r>
              <a:rPr lang="en-AU" dirty="0"/>
              <a:t>Small Tongue Orchid</a:t>
            </a:r>
          </a:p>
          <a:p>
            <a:pPr algn="ctr"/>
            <a:endParaRPr lang="en-AU" dirty="0"/>
          </a:p>
          <a:p>
            <a:pPr algn="ctr"/>
            <a:r>
              <a:rPr lang="en-AU" dirty="0"/>
              <a:t>Coming in November</a:t>
            </a:r>
          </a:p>
        </p:txBody>
      </p:sp>
    </p:spTree>
    <p:extLst>
      <p:ext uri="{BB962C8B-B14F-4D97-AF65-F5344CB8AC3E}">
        <p14:creationId xmlns:p14="http://schemas.microsoft.com/office/powerpoint/2010/main" val="208510160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BC7587D0-6DC6-40EF-8028-89435FC47C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 xmlns:a16="http://schemas.microsoft.com/office/drawing/2014/main" id="{A2C20311-CD29-4271-9819-BE73FFDBB551}"/>
              </a:ext>
            </a:extLst>
          </p:cNvPr>
          <p:cNvSpPr txBox="1"/>
          <p:nvPr/>
        </p:nvSpPr>
        <p:spPr>
          <a:xfrm>
            <a:off x="8905875" y="476250"/>
            <a:ext cx="3057525" cy="1477328"/>
          </a:xfrm>
          <a:prstGeom prst="rect">
            <a:avLst/>
          </a:prstGeom>
          <a:noFill/>
        </p:spPr>
        <p:txBody>
          <a:bodyPr wrap="square" rtlCol="0">
            <a:spAutoFit/>
          </a:bodyPr>
          <a:lstStyle/>
          <a:p>
            <a:pPr algn="ctr"/>
            <a:r>
              <a:rPr lang="en-AU" i="1" dirty="0"/>
              <a:t>Cryptostylis </a:t>
            </a:r>
            <a:r>
              <a:rPr lang="en-AU" i="1" dirty="0" err="1"/>
              <a:t>subulata</a:t>
            </a:r>
            <a:endParaRPr lang="en-AU" i="1" dirty="0"/>
          </a:p>
          <a:p>
            <a:pPr algn="ctr"/>
            <a:endParaRPr lang="en-AU" dirty="0"/>
          </a:p>
          <a:p>
            <a:pPr algn="ctr"/>
            <a:r>
              <a:rPr lang="en-AU" dirty="0"/>
              <a:t>Large Tongue Orchid</a:t>
            </a:r>
          </a:p>
          <a:p>
            <a:pPr algn="ctr"/>
            <a:endParaRPr lang="en-AU" dirty="0"/>
          </a:p>
          <a:p>
            <a:pPr algn="ctr"/>
            <a:r>
              <a:rPr lang="en-AU" dirty="0"/>
              <a:t>Another to come</a:t>
            </a:r>
          </a:p>
        </p:txBody>
      </p:sp>
    </p:spTree>
    <p:extLst>
      <p:ext uri="{BB962C8B-B14F-4D97-AF65-F5344CB8AC3E}">
        <p14:creationId xmlns:p14="http://schemas.microsoft.com/office/powerpoint/2010/main" val="2506994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91659180-0378-4191-81C8-5D0A5DA80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 xmlns:a16="http://schemas.microsoft.com/office/drawing/2014/main" id="{DFD98545-63DD-43B8-869A-9D65E6FCA9B4}"/>
              </a:ext>
            </a:extLst>
          </p:cNvPr>
          <p:cNvSpPr txBox="1"/>
          <p:nvPr/>
        </p:nvSpPr>
        <p:spPr>
          <a:xfrm>
            <a:off x="7981950" y="1371600"/>
            <a:ext cx="4095750" cy="4524315"/>
          </a:xfrm>
          <a:prstGeom prst="rect">
            <a:avLst/>
          </a:prstGeom>
          <a:noFill/>
        </p:spPr>
        <p:txBody>
          <a:bodyPr wrap="square" rtlCol="0">
            <a:spAutoFit/>
          </a:bodyPr>
          <a:lstStyle/>
          <a:p>
            <a:r>
              <a:rPr lang="en-AU" dirty="0"/>
              <a:t>Thanks for coming folks</a:t>
            </a:r>
          </a:p>
          <a:p>
            <a:endParaRPr lang="en-AU" dirty="0"/>
          </a:p>
          <a:p>
            <a:r>
              <a:rPr lang="en-AU" dirty="0"/>
              <a:t>And remember that even in Lock Down there are many, many beautiful things out there for us to enjoy.</a:t>
            </a:r>
          </a:p>
          <a:p>
            <a:endParaRPr lang="en-AU" dirty="0"/>
          </a:p>
          <a:p>
            <a:r>
              <a:rPr lang="en-AU" dirty="0"/>
              <a:t>For more slices shows and/or PDF reports on the magic of our natural world go to:</a:t>
            </a:r>
          </a:p>
          <a:p>
            <a:endParaRPr lang="en-AU" dirty="0"/>
          </a:p>
          <a:p>
            <a:endParaRPr lang="en-AU" dirty="0"/>
          </a:p>
          <a:p>
            <a:r>
              <a:rPr lang="en-AU" dirty="0"/>
              <a:t>https://wordpress.com/home/ournaturalworldsite.wordpress.com</a:t>
            </a:r>
          </a:p>
          <a:p>
            <a:endParaRPr lang="en-AU" dirty="0"/>
          </a:p>
          <a:p>
            <a:r>
              <a:rPr lang="en-AU" dirty="0"/>
              <a:t>Brian Everingham</a:t>
            </a:r>
          </a:p>
          <a:p>
            <a:endParaRPr lang="en-AU" dirty="0"/>
          </a:p>
          <a:p>
            <a:endParaRPr lang="en-AU" dirty="0"/>
          </a:p>
        </p:txBody>
      </p:sp>
    </p:spTree>
    <p:extLst>
      <p:ext uri="{BB962C8B-B14F-4D97-AF65-F5344CB8AC3E}">
        <p14:creationId xmlns:p14="http://schemas.microsoft.com/office/powerpoint/2010/main" val="10779390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430</TotalTime>
  <Words>1025</Words>
  <Application>Microsoft Office PowerPoint</Application>
  <PresentationFormat>Widescreen</PresentationFormat>
  <Paragraphs>204</Paragraphs>
  <Slides>81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81</vt:i4>
      </vt:variant>
    </vt:vector>
  </HeadingPairs>
  <TitlesOfParts>
    <vt:vector size="85" baseType="lpstr">
      <vt:lpstr>Arial</vt:lpstr>
      <vt:lpstr>Calibri</vt:lpstr>
      <vt:lpstr>Calibri Light</vt:lpstr>
      <vt:lpstr>Office Theme</vt:lpstr>
      <vt:lpstr>Orchids in my Corner of the World</vt:lpstr>
      <vt:lpstr>PowerPoint Presentation</vt:lpstr>
      <vt:lpstr>PowerPoint Presentation</vt:lpstr>
      <vt:lpstr>So What is an Orchid?</vt:lpstr>
      <vt:lpstr>So What is an Orchid 2?</vt:lpstr>
      <vt:lpstr>So What is an Orchid 3?</vt:lpstr>
      <vt:lpstr>PowerPoint Presentation</vt:lpstr>
      <vt:lpstr>PowerPoint Presentation</vt:lpstr>
      <vt:lpstr>The Sex Life of Orchids</vt:lpstr>
      <vt:lpstr>The Sex Life of Orchids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Orchids in my Corner of the World</dc:title>
  <dc:creator>Brian Everingham</dc:creator>
  <cp:lastModifiedBy>Brian</cp:lastModifiedBy>
  <cp:revision>26</cp:revision>
  <dcterms:created xsi:type="dcterms:W3CDTF">2021-09-14T02:33:44Z</dcterms:created>
  <dcterms:modified xsi:type="dcterms:W3CDTF">2021-10-06T06:13:49Z</dcterms:modified>
</cp:coreProperties>
</file>