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78" r:id="rId3"/>
    <p:sldId id="257" r:id="rId4"/>
    <p:sldId id="258" r:id="rId5"/>
    <p:sldId id="259" r:id="rId6"/>
    <p:sldId id="260" r:id="rId7"/>
    <p:sldId id="261" r:id="rId8"/>
    <p:sldId id="263" r:id="rId9"/>
    <p:sldId id="264" r:id="rId10"/>
    <p:sldId id="265" r:id="rId11"/>
    <p:sldId id="279" r:id="rId12"/>
    <p:sldId id="266" r:id="rId13"/>
    <p:sldId id="267" r:id="rId14"/>
    <p:sldId id="268" r:id="rId15"/>
    <p:sldId id="269" r:id="rId16"/>
    <p:sldId id="270" r:id="rId17"/>
    <p:sldId id="273" r:id="rId18"/>
    <p:sldId id="274" r:id="rId19"/>
    <p:sldId id="275" r:id="rId20"/>
    <p:sldId id="271" r:id="rId21"/>
    <p:sldId id="272" r:id="rId22"/>
    <p:sldId id="276"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44" autoAdjust="0"/>
    <p:restoredTop sz="94660"/>
  </p:normalViewPr>
  <p:slideViewPr>
    <p:cSldViewPr snapToGrid="0">
      <p:cViewPr varScale="1">
        <p:scale>
          <a:sx n="74" d="100"/>
          <a:sy n="74"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173AAD-83D0-40CF-80EB-A9F67F040349}" type="datetimeFigureOut">
              <a:rPr lang="en-AU" smtClean="0"/>
              <a:t>13/08/2017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8D5AE5D-0ADF-48BE-81EC-62FF0EFE3889}" type="slidenum">
              <a:rPr lang="en-AU" smtClean="0"/>
              <a:t>‹#›</a:t>
            </a:fld>
            <a:endParaRPr lang="en-A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614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173AAD-83D0-40CF-80EB-A9F67F040349}" type="datetimeFigureOut">
              <a:rPr lang="en-AU" smtClean="0"/>
              <a:t>13/08/2017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1302254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173AAD-83D0-40CF-80EB-A9F67F040349}" type="datetimeFigureOut">
              <a:rPr lang="en-AU" smtClean="0"/>
              <a:t>13/08/2017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8D5AE5D-0ADF-48BE-81EC-62FF0EFE3889}" type="slidenum">
              <a:rPr lang="en-AU" smtClean="0"/>
              <a:t>‹#›</a:t>
            </a:fld>
            <a:endParaRPr lang="en-A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4207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173AAD-83D0-40CF-80EB-A9F67F040349}" type="datetimeFigureOut">
              <a:rPr lang="en-AU" smtClean="0"/>
              <a:t>13/08/2017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3073588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173AAD-83D0-40CF-80EB-A9F67F040349}" type="datetimeFigureOut">
              <a:rPr lang="en-AU" smtClean="0"/>
              <a:t>13/08/2017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1667251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D173AAD-83D0-40CF-80EB-A9F67F040349}" type="datetimeFigureOut">
              <a:rPr lang="en-AU" smtClean="0"/>
              <a:t>13/08/2017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3450512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D173AAD-83D0-40CF-80EB-A9F67F040349}" type="datetimeFigureOut">
              <a:rPr lang="en-AU" smtClean="0"/>
              <a:t>13/08/2017</a:t>
            </a:fld>
            <a:endParaRPr lang="en-A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AU"/>
          </a:p>
        </p:txBody>
      </p:sp>
      <p:sp>
        <p:nvSpPr>
          <p:cNvPr id="9" name="Slide Number Placeholder 8"/>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3099109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D173AAD-83D0-40CF-80EB-A9F67F040349}" type="datetimeFigureOut">
              <a:rPr lang="en-AU" smtClean="0"/>
              <a:t>13/08/2017</a:t>
            </a:fld>
            <a:endParaRPr lang="en-A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A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8D5AE5D-0ADF-48BE-81EC-62FF0EFE3889}" type="slidenum">
              <a:rPr lang="en-AU" smtClean="0"/>
              <a:t>‹#›</a:t>
            </a:fld>
            <a:endParaRPr lang="en-AU"/>
          </a:p>
        </p:txBody>
      </p:sp>
    </p:spTree>
    <p:extLst>
      <p:ext uri="{BB962C8B-B14F-4D97-AF65-F5344CB8AC3E}">
        <p14:creationId xmlns:p14="http://schemas.microsoft.com/office/powerpoint/2010/main" val="184065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173AAD-83D0-40CF-80EB-A9F67F040349}" type="datetimeFigureOut">
              <a:rPr lang="en-AU" smtClean="0"/>
              <a:t>13/08/2017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161791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173AAD-83D0-40CF-80EB-A9F67F040349}" type="datetimeFigureOut">
              <a:rPr lang="en-AU" smtClean="0"/>
              <a:t>13/08/2017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3392471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173AAD-83D0-40CF-80EB-A9F67F040349}" type="datetimeFigureOut">
              <a:rPr lang="en-AU" smtClean="0"/>
              <a:t>13/08/2017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8D5AE5D-0ADF-48BE-81EC-62FF0EFE3889}" type="slidenum">
              <a:rPr lang="en-AU" smtClean="0"/>
              <a:t>‹#›</a:t>
            </a:fld>
            <a:endParaRPr lang="en-AU"/>
          </a:p>
        </p:txBody>
      </p:sp>
    </p:spTree>
    <p:extLst>
      <p:ext uri="{BB962C8B-B14F-4D97-AF65-F5344CB8AC3E}">
        <p14:creationId xmlns:p14="http://schemas.microsoft.com/office/powerpoint/2010/main" val="197484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D173AAD-83D0-40CF-80EB-A9F67F040349}" type="datetimeFigureOut">
              <a:rPr lang="en-AU" smtClean="0"/>
              <a:t>13/08/2017</a:t>
            </a:fld>
            <a:endParaRPr lang="en-A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A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8D5AE5D-0ADF-48BE-81EC-62FF0EFE3889}" type="slidenum">
              <a:rPr lang="en-AU" smtClean="0"/>
              <a:t>‹#›</a:t>
            </a:fld>
            <a:endParaRPr lang="en-A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55902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AU" b="1" dirty="0" smtClean="0"/>
              <a:t>Royal National Park and the F6</a:t>
            </a:r>
            <a:endParaRPr lang="en-AU" b="1" dirty="0"/>
          </a:p>
        </p:txBody>
      </p:sp>
      <p:sp>
        <p:nvSpPr>
          <p:cNvPr id="3" name="Subtitle 2"/>
          <p:cNvSpPr>
            <a:spLocks noGrp="1"/>
          </p:cNvSpPr>
          <p:nvPr>
            <p:ph type="subTitle" idx="1"/>
          </p:nvPr>
        </p:nvSpPr>
        <p:spPr/>
        <p:txBody>
          <a:bodyPr/>
          <a:lstStyle/>
          <a:p>
            <a:r>
              <a:rPr lang="en-AU" dirty="0" smtClean="0"/>
              <a:t>Presentation to the Environment Forum of the Labor Party</a:t>
            </a:r>
          </a:p>
          <a:p>
            <a:r>
              <a:rPr lang="en-AU" dirty="0" smtClean="0"/>
              <a:t>August 16</a:t>
            </a:r>
            <a:r>
              <a:rPr lang="en-AU" baseline="30000" dirty="0" smtClean="0"/>
              <a:t>th</a:t>
            </a:r>
            <a:r>
              <a:rPr lang="en-AU" dirty="0" smtClean="0"/>
              <a:t> 2017 by Brian Everingham, NPA</a:t>
            </a:r>
            <a:endParaRPr lang="en-AU" dirty="0"/>
          </a:p>
        </p:txBody>
      </p:sp>
    </p:spTree>
    <p:extLst>
      <p:ext uri="{BB962C8B-B14F-4D97-AF65-F5344CB8AC3E}">
        <p14:creationId xmlns:p14="http://schemas.microsoft.com/office/powerpoint/2010/main" val="4252608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 pf F6 exte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4625" y="704156"/>
            <a:ext cx="4193657" cy="5464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2480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0162" y="0"/>
            <a:ext cx="9449337" cy="6299558"/>
          </a:xfrm>
          <a:prstGeom prst="rect">
            <a:avLst/>
          </a:prstGeom>
        </p:spPr>
      </p:pic>
    </p:spTree>
    <p:extLst>
      <p:ext uri="{BB962C8B-B14F-4D97-AF65-F5344CB8AC3E}">
        <p14:creationId xmlns:p14="http://schemas.microsoft.com/office/powerpoint/2010/main" val="303287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1526" y="0"/>
            <a:ext cx="9487973" cy="6325315"/>
          </a:xfrm>
          <a:prstGeom prst="rect">
            <a:avLst/>
          </a:prstGeom>
        </p:spPr>
      </p:pic>
    </p:spTree>
    <p:extLst>
      <p:ext uri="{BB962C8B-B14F-4D97-AF65-F5344CB8AC3E}">
        <p14:creationId xmlns:p14="http://schemas.microsoft.com/office/powerpoint/2010/main" val="3488961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1526" y="0"/>
            <a:ext cx="9487973" cy="6325315"/>
          </a:xfrm>
          <a:prstGeom prst="rect">
            <a:avLst/>
          </a:prstGeom>
        </p:spPr>
      </p:pic>
    </p:spTree>
    <p:extLst>
      <p:ext uri="{BB962C8B-B14F-4D97-AF65-F5344CB8AC3E}">
        <p14:creationId xmlns:p14="http://schemas.microsoft.com/office/powerpoint/2010/main" val="1478951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1228" y="1378039"/>
            <a:ext cx="6722772" cy="2677656"/>
          </a:xfrm>
          <a:prstGeom prst="rect">
            <a:avLst/>
          </a:prstGeom>
        </p:spPr>
        <p:txBody>
          <a:bodyPr wrap="square">
            <a:spAutoFit/>
          </a:bodyPr>
          <a:lstStyle/>
          <a:p>
            <a:r>
              <a:rPr lang="en-AU" sz="2400" dirty="0" smtClean="0"/>
              <a:t>Royal National Park is Australia’s oldest national park and with 4 million visitors a year, one of our most beloved. It should have World Heritage status. It has been assessed as having those values and the irony is that it was this government and its Federal counterpart that was so enthusiastic in pushing for such a nomination.</a:t>
            </a:r>
            <a:endParaRPr lang="en-AU" sz="2400" dirty="0"/>
          </a:p>
        </p:txBody>
      </p:sp>
    </p:spTree>
    <p:extLst>
      <p:ext uri="{BB962C8B-B14F-4D97-AF65-F5344CB8AC3E}">
        <p14:creationId xmlns:p14="http://schemas.microsoft.com/office/powerpoint/2010/main" val="336911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It’s a quiet haven, a place to escape, a natural world</a:t>
            </a:r>
            <a:endParaRPr lang="en-AU"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9760" b="19760"/>
          <a:stretch>
            <a:fillRect/>
          </a:stretch>
        </p:blipFill>
        <p:spPr/>
      </p:pic>
      <p:sp>
        <p:nvSpPr>
          <p:cNvPr id="4" name="Text Placeholder 3"/>
          <p:cNvSpPr>
            <a:spLocks noGrp="1"/>
          </p:cNvSpPr>
          <p:nvPr>
            <p:ph type="body" sz="half" idx="2"/>
          </p:nvPr>
        </p:nvSpPr>
        <p:spPr/>
        <p:txBody>
          <a:bodyPr/>
          <a:lstStyle/>
          <a:p>
            <a:r>
              <a:rPr lang="en-AU" dirty="0" smtClean="0"/>
              <a:t>Looking north into Kangaroo Creek: a creek that would be silted by any F6 expansion</a:t>
            </a:r>
            <a:endParaRPr lang="en-AU" dirty="0"/>
          </a:p>
        </p:txBody>
      </p:sp>
    </p:spTree>
    <p:extLst>
      <p:ext uri="{BB962C8B-B14F-4D97-AF65-F5344CB8AC3E}">
        <p14:creationId xmlns:p14="http://schemas.microsoft.com/office/powerpoint/2010/main" val="3996859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8648" y="0"/>
            <a:ext cx="9500852" cy="6333901"/>
          </a:xfrm>
          <a:prstGeom prst="rect">
            <a:avLst/>
          </a:prstGeom>
        </p:spPr>
      </p:pic>
    </p:spTree>
    <p:extLst>
      <p:ext uri="{BB962C8B-B14F-4D97-AF65-F5344CB8AC3E}">
        <p14:creationId xmlns:p14="http://schemas.microsoft.com/office/powerpoint/2010/main" val="846013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4406" y="0"/>
            <a:ext cx="9475094" cy="6316729"/>
          </a:xfrm>
          <a:prstGeom prst="rect">
            <a:avLst/>
          </a:prstGeom>
        </p:spPr>
      </p:pic>
    </p:spTree>
    <p:extLst>
      <p:ext uri="{BB962C8B-B14F-4D97-AF65-F5344CB8AC3E}">
        <p14:creationId xmlns:p14="http://schemas.microsoft.com/office/powerpoint/2010/main" val="2927052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1228" y="1107584"/>
            <a:ext cx="6722772" cy="3416320"/>
          </a:xfrm>
          <a:prstGeom prst="rect">
            <a:avLst/>
          </a:prstGeom>
        </p:spPr>
        <p:txBody>
          <a:bodyPr wrap="square">
            <a:spAutoFit/>
          </a:bodyPr>
          <a:lstStyle/>
          <a:p>
            <a:r>
              <a:rPr lang="en-AU" sz="2400" dirty="0" smtClean="0"/>
              <a:t>Instead the NSW government has set aside money to explore the option of extending the F6 motorway through this iconic national park.</a:t>
            </a:r>
          </a:p>
          <a:p>
            <a:endParaRPr lang="en-AU" sz="2400" dirty="0"/>
          </a:p>
          <a:p>
            <a:endParaRPr lang="en-AU" sz="2400" dirty="0" smtClean="0"/>
          </a:p>
          <a:p>
            <a:r>
              <a:rPr lang="en-AU" sz="2400" dirty="0" smtClean="0"/>
              <a:t>Despite rapid reassurances from the government that no route for the F6 has been determined it has aside $15 million for planning work and a further $20 million to carry out geotechnical testing.</a:t>
            </a:r>
            <a:endParaRPr lang="en-AU" sz="2400" dirty="0"/>
          </a:p>
        </p:txBody>
      </p:sp>
    </p:spTree>
    <p:extLst>
      <p:ext uri="{BB962C8B-B14F-4D97-AF65-F5344CB8AC3E}">
        <p14:creationId xmlns:p14="http://schemas.microsoft.com/office/powerpoint/2010/main" val="1093724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6 corridor study area map. A larger version is available in the fact sheet, which can be downloaded from this p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510" y="334851"/>
            <a:ext cx="8478806" cy="5383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874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0162" y="0"/>
            <a:ext cx="9449337" cy="6299558"/>
          </a:xfrm>
          <a:prstGeom prst="rect">
            <a:avLst/>
          </a:prstGeom>
        </p:spPr>
      </p:pic>
    </p:spTree>
    <p:extLst>
      <p:ext uri="{BB962C8B-B14F-4D97-AF65-F5344CB8AC3E}">
        <p14:creationId xmlns:p14="http://schemas.microsoft.com/office/powerpoint/2010/main" val="25913795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4406" y="0"/>
            <a:ext cx="9475094" cy="6316729"/>
          </a:xfrm>
          <a:prstGeom prst="rect">
            <a:avLst/>
          </a:prstGeom>
        </p:spPr>
      </p:pic>
    </p:spTree>
    <p:extLst>
      <p:ext uri="{BB962C8B-B14F-4D97-AF65-F5344CB8AC3E}">
        <p14:creationId xmlns:p14="http://schemas.microsoft.com/office/powerpoint/2010/main" val="1141855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1686" y="656823"/>
            <a:ext cx="7727324" cy="4524315"/>
          </a:xfrm>
          <a:prstGeom prst="rect">
            <a:avLst/>
          </a:prstGeom>
        </p:spPr>
        <p:txBody>
          <a:bodyPr wrap="square">
            <a:spAutoFit/>
          </a:bodyPr>
          <a:lstStyle/>
          <a:p>
            <a:r>
              <a:rPr lang="en-AU" b="1" dirty="0" smtClean="0"/>
              <a:t>The Road: Potential impacts as NPA sees them:</a:t>
            </a:r>
          </a:p>
          <a:p>
            <a:endParaRPr lang="en-AU" b="1" dirty="0" smtClean="0"/>
          </a:p>
          <a:p>
            <a:r>
              <a:rPr lang="en-AU" dirty="0" smtClean="0"/>
              <a:t>Excision of 60 Ha of Royal National Park directly from Freeway extension footprint if all above ground.</a:t>
            </a:r>
          </a:p>
          <a:p>
            <a:endParaRPr lang="en-AU" dirty="0" smtClean="0"/>
          </a:p>
          <a:p>
            <a:r>
              <a:rPr lang="en-AU" dirty="0" smtClean="0"/>
              <a:t>Isolation of up to 230Ha of Land  from Royal National Park if the former F6 Corridor (Removed by Liberals via </a:t>
            </a:r>
            <a:r>
              <a:rPr lang="en-AU" dirty="0" err="1" smtClean="0"/>
              <a:t>Wal</a:t>
            </a:r>
            <a:r>
              <a:rPr lang="en-AU" dirty="0" smtClean="0"/>
              <a:t> Murray, then Minister for Roads) and lower  unknown amount depending on tunnelling options, and alignment of route through Temptation Creek and along Wilson Parade. </a:t>
            </a:r>
          </a:p>
          <a:p>
            <a:endParaRPr lang="en-AU" dirty="0"/>
          </a:p>
          <a:p>
            <a:r>
              <a:rPr lang="en-AU" dirty="0" smtClean="0"/>
              <a:t>Macquarie University study alluded to the possibility of F6 extension crossing from Royal National Park to existing Princes Highway just south of Heathcote with minor upgrades needed to turn this 100km/hr zone into Freeway standard.</a:t>
            </a:r>
          </a:p>
          <a:p>
            <a:endParaRPr lang="en-AU" dirty="0" smtClean="0"/>
          </a:p>
          <a:p>
            <a:r>
              <a:rPr lang="en-AU" dirty="0" smtClean="0"/>
              <a:t>Sedimentation impacts on Kangaroo Creek down to Audley and hacking River</a:t>
            </a:r>
          </a:p>
          <a:p>
            <a:endParaRPr lang="en-AU" dirty="0"/>
          </a:p>
        </p:txBody>
      </p:sp>
    </p:spTree>
    <p:extLst>
      <p:ext uri="{BB962C8B-B14F-4D97-AF65-F5344CB8AC3E}">
        <p14:creationId xmlns:p14="http://schemas.microsoft.com/office/powerpoint/2010/main" val="3521192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1685" y="579549"/>
            <a:ext cx="6452315" cy="5355312"/>
          </a:xfrm>
          <a:prstGeom prst="rect">
            <a:avLst/>
          </a:prstGeom>
        </p:spPr>
        <p:txBody>
          <a:bodyPr wrap="square">
            <a:spAutoFit/>
          </a:bodyPr>
          <a:lstStyle/>
          <a:p>
            <a:r>
              <a:rPr lang="en-AU" dirty="0" smtClean="0"/>
              <a:t>Compromising of 14 rare, threatened and locally significant plants as documented by Macquarie University and of a further locally significant species as documented by Alan Fairley. This cluster of such rare and locally significant plants is due to the presence of shale-influenced and podsolised lateritic soils along the watershed on ridgeline between Royal National Park and Heathcote National Park. </a:t>
            </a:r>
          </a:p>
          <a:p>
            <a:endParaRPr lang="en-AU" dirty="0" smtClean="0"/>
          </a:p>
          <a:p>
            <a:r>
              <a:rPr lang="en-AU" dirty="0" smtClean="0"/>
              <a:t>Compromising of Bushwalker access at Loftus, Engadine, Heathcote and Waterfall…possible Freeway flyovers etc. Or walking track crossing bridges. The impact will vary depending on route of F6 extension and any decisions to tunnel sections of extension</a:t>
            </a:r>
          </a:p>
          <a:p>
            <a:endParaRPr lang="en-AU" dirty="0" smtClean="0"/>
          </a:p>
          <a:p>
            <a:r>
              <a:rPr lang="en-AU" dirty="0" smtClean="0"/>
              <a:t>Visual compromising of many walking tracks over a large area within Royal National Park. </a:t>
            </a:r>
          </a:p>
          <a:p>
            <a:endParaRPr lang="en-AU" dirty="0" smtClean="0"/>
          </a:p>
          <a:p>
            <a:r>
              <a:rPr lang="en-AU" dirty="0" smtClean="0"/>
              <a:t>Increased air pollution with increased traffic capacity/cars on roads…hence Greenhouse Gas implications both directly and via exhaust stacks for residents if tunnelling.</a:t>
            </a:r>
            <a:endParaRPr lang="en-AU" dirty="0"/>
          </a:p>
        </p:txBody>
      </p:sp>
    </p:spTree>
    <p:extLst>
      <p:ext uri="{BB962C8B-B14F-4D97-AF65-F5344CB8AC3E}">
        <p14:creationId xmlns:p14="http://schemas.microsoft.com/office/powerpoint/2010/main" val="1876697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4406" y="0"/>
            <a:ext cx="9475094" cy="6316729"/>
          </a:xfrm>
          <a:prstGeom prst="rect">
            <a:avLst/>
          </a:prstGeom>
        </p:spPr>
      </p:pic>
    </p:spTree>
    <p:extLst>
      <p:ext uri="{BB962C8B-B14F-4D97-AF65-F5344CB8AC3E}">
        <p14:creationId xmlns:p14="http://schemas.microsoft.com/office/powerpoint/2010/main" val="893949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0162" y="0"/>
            <a:ext cx="9449337" cy="6299558"/>
          </a:xfrm>
          <a:prstGeom prst="rect">
            <a:avLst/>
          </a:prstGeom>
        </p:spPr>
      </p:pic>
    </p:spTree>
    <p:extLst>
      <p:ext uri="{BB962C8B-B14F-4D97-AF65-F5344CB8AC3E}">
        <p14:creationId xmlns:p14="http://schemas.microsoft.com/office/powerpoint/2010/main" val="558584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Questions to RMS</a:t>
            </a:r>
            <a:endParaRPr lang="en-AU" dirty="0"/>
          </a:p>
        </p:txBody>
      </p:sp>
      <p:sp>
        <p:nvSpPr>
          <p:cNvPr id="3" name="Content Placeholder 2"/>
          <p:cNvSpPr>
            <a:spLocks noGrp="1"/>
          </p:cNvSpPr>
          <p:nvPr>
            <p:ph idx="1"/>
          </p:nvPr>
        </p:nvSpPr>
        <p:spPr/>
        <p:txBody>
          <a:bodyPr/>
          <a:lstStyle/>
          <a:p>
            <a:r>
              <a:rPr lang="en-AU" dirty="0" smtClean="0"/>
              <a:t>To </a:t>
            </a:r>
            <a:r>
              <a:rPr lang="en-AU" dirty="0"/>
              <a:t>what extent are Transport for NSW and RMS actually looking at integrated transport solutions, for example the expressway vs an upgrade to the highway vs/ as well as a tunnel from Waterfall to  Thirroul. In other words, are alternatives being considered and if yes, to what extent? </a:t>
            </a:r>
            <a:endParaRPr lang="en-AU" dirty="0" smtClean="0"/>
          </a:p>
          <a:p>
            <a:endParaRPr lang="en-AU" dirty="0" smtClean="0"/>
          </a:p>
          <a:p>
            <a:endParaRPr lang="en-AU" dirty="0"/>
          </a:p>
          <a:p>
            <a:endParaRPr lang="en-AU" dirty="0"/>
          </a:p>
          <a:p>
            <a:r>
              <a:rPr lang="en-AU" dirty="0" smtClean="0"/>
              <a:t>You </a:t>
            </a:r>
            <a:r>
              <a:rPr lang="en-AU" dirty="0"/>
              <a:t>will remember that the SMH stories noted that RMS was told NOT to consider rail options!!!!!</a:t>
            </a:r>
          </a:p>
        </p:txBody>
      </p:sp>
    </p:spTree>
    <p:extLst>
      <p:ext uri="{BB962C8B-B14F-4D97-AF65-F5344CB8AC3E}">
        <p14:creationId xmlns:p14="http://schemas.microsoft.com/office/powerpoint/2010/main" val="2639690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Questions to RMS</a:t>
            </a:r>
            <a:endParaRPr lang="en-AU" dirty="0"/>
          </a:p>
        </p:txBody>
      </p:sp>
      <p:sp>
        <p:nvSpPr>
          <p:cNvPr id="3" name="Content Placeholder 2"/>
          <p:cNvSpPr>
            <a:spLocks noGrp="1"/>
          </p:cNvSpPr>
          <p:nvPr>
            <p:ph idx="1"/>
          </p:nvPr>
        </p:nvSpPr>
        <p:spPr/>
        <p:txBody>
          <a:bodyPr/>
          <a:lstStyle/>
          <a:p>
            <a:r>
              <a:rPr lang="en-AU" dirty="0" smtClean="0"/>
              <a:t>The </a:t>
            </a:r>
            <a:r>
              <a:rPr lang="en-AU" dirty="0"/>
              <a:t>letter we received from Mr </a:t>
            </a:r>
            <a:r>
              <a:rPr lang="en-AU" dirty="0" err="1"/>
              <a:t>McSweeney</a:t>
            </a:r>
            <a:r>
              <a:rPr lang="en-AU" dirty="0"/>
              <a:t> refers to the existing corridor. Does it exist legally and if yes, where is it? You might not know this but when the story broke RMS removed from its website all maps that referred to the F6. How much of the National Park will be affected? What are the alternative corridors being considered? </a:t>
            </a:r>
            <a:endParaRPr lang="en-AU" dirty="0" smtClean="0"/>
          </a:p>
          <a:p>
            <a:endParaRPr lang="en-AU" dirty="0" smtClean="0"/>
          </a:p>
          <a:p>
            <a:r>
              <a:rPr lang="en-AU" dirty="0" smtClean="0"/>
              <a:t>A </a:t>
            </a:r>
            <a:r>
              <a:rPr lang="en-AU" dirty="0"/>
              <a:t>colleague has pointed out that an indicative corridor section occurs in the UBD street directory of Sydney from near the city end of the Sutherland by-pass to Loftus, but no other. Sutherland LEP maps also show a slightly widened section of Sutherland Bypass finishing at Loftus, but detailed labelling is absent. </a:t>
            </a:r>
            <a:endParaRPr lang="en-AU" dirty="0" smtClean="0"/>
          </a:p>
          <a:p>
            <a:endParaRPr lang="en-AU" dirty="0" smtClean="0"/>
          </a:p>
          <a:p>
            <a:r>
              <a:rPr lang="en-AU" dirty="0" smtClean="0"/>
              <a:t>I </a:t>
            </a:r>
            <a:r>
              <a:rPr lang="en-AU" dirty="0"/>
              <a:t>might add that earlier iterations had it going East of Heathcote East!</a:t>
            </a:r>
          </a:p>
        </p:txBody>
      </p:sp>
      <p:sp>
        <p:nvSpPr>
          <p:cNvPr id="4" name="Text Placeholder 3"/>
          <p:cNvSpPr>
            <a:spLocks noGrp="1"/>
          </p:cNvSpPr>
          <p:nvPr>
            <p:ph type="body" sz="half" idx="2"/>
          </p:nvPr>
        </p:nvSpPr>
        <p:spPr>
          <a:xfrm>
            <a:off x="457200" y="2926080"/>
            <a:ext cx="3200400" cy="2521682"/>
          </a:xfrm>
        </p:spPr>
        <p:txBody>
          <a:bodyPr/>
          <a:lstStyle/>
          <a:p>
            <a:endParaRPr lang="en-AU"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57199" y="2926079"/>
            <a:ext cx="3183657" cy="2521683"/>
          </a:xfrm>
          <a:prstGeom prst="rect">
            <a:avLst/>
          </a:prstGeom>
        </p:spPr>
      </p:pic>
    </p:spTree>
    <p:extLst>
      <p:ext uri="{BB962C8B-B14F-4D97-AF65-F5344CB8AC3E}">
        <p14:creationId xmlns:p14="http://schemas.microsoft.com/office/powerpoint/2010/main" val="4049222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3803" y="978794"/>
            <a:ext cx="6890197" cy="5324535"/>
          </a:xfrm>
          <a:prstGeom prst="rect">
            <a:avLst/>
          </a:prstGeom>
        </p:spPr>
        <p:txBody>
          <a:bodyPr wrap="square">
            <a:spAutoFit/>
          </a:bodyPr>
          <a:lstStyle/>
          <a:p>
            <a:r>
              <a:rPr lang="en-AU" sz="2000" dirty="0" smtClean="0"/>
              <a:t>How will engagement with the community occur to put them more in the picture well before any EIS release? If statements by local politicians are any indication, in the words of Joh, “don’t you worry about that!”</a:t>
            </a:r>
          </a:p>
          <a:p>
            <a:endParaRPr lang="en-AU" sz="2000" dirty="0" smtClean="0"/>
          </a:p>
          <a:p>
            <a:endParaRPr lang="en-AU" sz="2000" dirty="0" smtClean="0"/>
          </a:p>
          <a:p>
            <a:r>
              <a:rPr lang="en-AU" sz="2000" dirty="0" smtClean="0"/>
              <a:t>What requests for what sorts of geotechnical investigations have been placed with NPWS and for which locations?</a:t>
            </a:r>
          </a:p>
          <a:p>
            <a:endParaRPr lang="en-AU" sz="2000" dirty="0" smtClean="0"/>
          </a:p>
          <a:p>
            <a:endParaRPr lang="en-AU" sz="2000" dirty="0"/>
          </a:p>
          <a:p>
            <a:r>
              <a:rPr lang="en-AU" sz="2000" dirty="0" smtClean="0"/>
              <a:t>We are concerned that the government is making decisions without giving the community indicative ideas for infrastructure. Could we please start to be consulted at early stages of indicative plans so that community input might inform what is proposed through discussions around the scoping of potential environmental, social and economic imports to better inform investigations?</a:t>
            </a:r>
            <a:endParaRPr lang="en-AU" sz="2000" dirty="0"/>
          </a:p>
        </p:txBody>
      </p:sp>
    </p:spTree>
    <p:extLst>
      <p:ext uri="{BB962C8B-B14F-4D97-AF65-F5344CB8AC3E}">
        <p14:creationId xmlns:p14="http://schemas.microsoft.com/office/powerpoint/2010/main" val="4051886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75775" y="1030310"/>
            <a:ext cx="6568225" cy="4524315"/>
          </a:xfrm>
          <a:prstGeom prst="rect">
            <a:avLst/>
          </a:prstGeom>
        </p:spPr>
        <p:txBody>
          <a:bodyPr wrap="square">
            <a:spAutoFit/>
          </a:bodyPr>
          <a:lstStyle/>
          <a:p>
            <a:r>
              <a:rPr lang="en-AU" sz="3200" dirty="0" smtClean="0"/>
              <a:t>The SMH reported that the RMS intended to soften the population with a message that included a step-by-step guide to managing community relations as it is planned and built. It will be interesting in the light of that revelation how RMS and the Government now handles community expectations</a:t>
            </a:r>
            <a:endParaRPr lang="en-AU" sz="3200" dirty="0"/>
          </a:p>
        </p:txBody>
      </p:sp>
    </p:spTree>
    <p:extLst>
      <p:ext uri="{BB962C8B-B14F-4D97-AF65-F5344CB8AC3E}">
        <p14:creationId xmlns:p14="http://schemas.microsoft.com/office/powerpoint/2010/main" val="1874586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1374" y="0"/>
            <a:ext cx="9578125" cy="6385417"/>
          </a:xfrm>
          <a:prstGeom prst="rect">
            <a:avLst/>
          </a:prstGeom>
        </p:spPr>
      </p:pic>
    </p:spTree>
    <p:extLst>
      <p:ext uri="{BB962C8B-B14F-4D97-AF65-F5344CB8AC3E}">
        <p14:creationId xmlns:p14="http://schemas.microsoft.com/office/powerpoint/2010/main" val="2138274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dirty="0" smtClean="0"/>
              <a:t>#StandUp4Royal</a:t>
            </a:r>
            <a:endParaRPr lang="en-AU" b="1"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9745" b="19745"/>
          <a:stretch>
            <a:fillRect/>
          </a:stretch>
        </p:blipFill>
        <p:spPr/>
      </p:pic>
    </p:spTree>
    <p:extLst>
      <p:ext uri="{BB962C8B-B14F-4D97-AF65-F5344CB8AC3E}">
        <p14:creationId xmlns:p14="http://schemas.microsoft.com/office/powerpoint/2010/main" val="60628447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68</TotalTime>
  <Words>820</Words>
  <Application>Microsoft Office PowerPoint</Application>
  <PresentationFormat>Widescreen</PresentationFormat>
  <Paragraphs>47</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Retrospect</vt:lpstr>
      <vt:lpstr>Royal National Park and the F6</vt:lpstr>
      <vt:lpstr>PowerPoint Presentation</vt:lpstr>
      <vt:lpstr>PowerPoint Presentation</vt:lpstr>
      <vt:lpstr>PowerPoint Presentation</vt:lpstr>
      <vt:lpstr>PowerPoint Presentation</vt:lpstr>
      <vt:lpstr>PowerPoint Presentation</vt:lpstr>
      <vt:lpstr>It’s a quiet haven, a place to escape, a natural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to RMS</vt:lpstr>
      <vt:lpstr>Questions to RMS</vt:lpstr>
      <vt:lpstr>PowerPoint Presentation</vt:lpstr>
      <vt:lpstr>PowerPoint Presentation</vt:lpstr>
      <vt:lpstr>PowerPoint Presentation</vt:lpstr>
      <vt:lpstr>#StandUp4Royal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Royal National Park and the F6</dc:title>
  <dc:creator>Brian Everingham</dc:creator>
  <cp:lastModifiedBy>Brian Everingham</cp:lastModifiedBy>
  <cp:revision>7</cp:revision>
  <dcterms:created xsi:type="dcterms:W3CDTF">2017-08-13T00:12:09Z</dcterms:created>
  <dcterms:modified xsi:type="dcterms:W3CDTF">2017-08-13T01:20:11Z</dcterms:modified>
</cp:coreProperties>
</file>